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mp4" ContentType="video/mp4"/>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278" r:id="rId5"/>
    <p:sldMasterId id="2147484308" r:id="rId6"/>
    <p:sldMasterId id="2147484326" r:id="rId7"/>
  </p:sldMasterIdLst>
  <p:notesMasterIdLst>
    <p:notesMasterId r:id="rId33"/>
  </p:notesMasterIdLst>
  <p:handoutMasterIdLst>
    <p:handoutMasterId r:id="rId34"/>
  </p:handoutMasterIdLst>
  <p:sldIdLst>
    <p:sldId id="257" r:id="rId8"/>
    <p:sldId id="319" r:id="rId9"/>
    <p:sldId id="260" r:id="rId10"/>
    <p:sldId id="320" r:id="rId11"/>
    <p:sldId id="315" r:id="rId12"/>
    <p:sldId id="316" r:id="rId13"/>
    <p:sldId id="317" r:id="rId14"/>
    <p:sldId id="321" r:id="rId15"/>
    <p:sldId id="330" r:id="rId16"/>
    <p:sldId id="331" r:id="rId17"/>
    <p:sldId id="326" r:id="rId18"/>
    <p:sldId id="268" r:id="rId19"/>
    <p:sldId id="270" r:id="rId20"/>
    <p:sldId id="272" r:id="rId21"/>
    <p:sldId id="332" r:id="rId22"/>
    <p:sldId id="275" r:id="rId23"/>
    <p:sldId id="276" r:id="rId24"/>
    <p:sldId id="277" r:id="rId25"/>
    <p:sldId id="328" r:id="rId26"/>
    <p:sldId id="288" r:id="rId27"/>
    <p:sldId id="306" r:id="rId28"/>
    <p:sldId id="289" r:id="rId29"/>
    <p:sldId id="329" r:id="rId30"/>
    <p:sldId id="307" r:id="rId31"/>
    <p:sldId id="327" r:id="rId3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00176B"/>
    <a:srgbClr val="E3008C"/>
    <a:srgbClr val="FFB900"/>
    <a:srgbClr val="107C10"/>
    <a:srgbClr val="FFFFFF"/>
    <a:srgbClr val="232832"/>
    <a:srgbClr val="525252"/>
    <a:srgbClr val="00000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09" autoAdjust="0"/>
    <p:restoredTop sz="64333" autoAdjust="0"/>
  </p:normalViewPr>
  <p:slideViewPr>
    <p:cSldViewPr>
      <p:cViewPr varScale="1">
        <p:scale>
          <a:sx n="45" d="100"/>
          <a:sy n="45" d="100"/>
        </p:scale>
        <p:origin x="1484" y="44"/>
      </p:cViewPr>
      <p:guideLst/>
    </p:cSldViewPr>
  </p:slideViewPr>
  <p:outlineViewPr>
    <p:cViewPr>
      <p:scale>
        <a:sx n="33" d="100"/>
        <a:sy n="33" d="100"/>
      </p:scale>
      <p:origin x="0" y="-852"/>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3" d="100"/>
          <a:sy n="83" d="100"/>
        </p:scale>
        <p:origin x="299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Build 2015</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3/17/2016 1:16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latin typeface="Segoe UI" pitchFamily="34" charset="0"/>
              </a:rPr>
              <a:t>Build 2015</a:t>
            </a:r>
            <a:endParaRPr lang="en-US" dirty="0">
              <a:latin typeface="Segoe UI" pitchFamily="34" charset="0"/>
            </a:endParaRP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3/17/2016 1:16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solidFill>
                  <a:prstClr val="black"/>
                </a:solidFill>
              </a:rPr>
              <a:pPr/>
              <a:t>3/17/2016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dirty="0"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5011587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3/17/2016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986743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0097E157-E0D5-46B4-9986-DBFE9E7E9A3F}" type="datetime1">
              <a:rPr lang="en-US" smtClean="0"/>
              <a:t>3/17/2016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505395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3/17/2016 1:16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4126063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3/17/2016 1:16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2363243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3/17/2016 1:16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014357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solidFill>
                  <a:schemeClr val="bg1"/>
                </a:solidFill>
              </a:rPr>
              <a:t>https://how-old.net/</a:t>
            </a:r>
            <a:endParaRPr lang="en-US" dirty="0"/>
          </a:p>
        </p:txBody>
      </p:sp>
      <p:sp>
        <p:nvSpPr>
          <p:cNvPr id="6" name="Date Placeholder 5"/>
          <p:cNvSpPr>
            <a:spLocks noGrp="1"/>
          </p:cNvSpPr>
          <p:nvPr>
            <p:ph type="dt" idx="12"/>
          </p:nvPr>
        </p:nvSpPr>
        <p:spPr/>
        <p:txBody>
          <a:bodyPr/>
          <a:lstStyle/>
          <a:p>
            <a:fld id="{0097E157-E0D5-46B4-9986-DBFE9E7E9A3F}" type="datetime1">
              <a:rPr lang="en-US" smtClean="0"/>
              <a:t>3/17/2016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45231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3/17/2016 1:16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4019072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3/17/2016 1:16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39069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3/17/2016 1:16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0504195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solidFill>
                  <a:schemeClr val="bg1"/>
                </a:solidFill>
              </a:rPr>
              <a:t>https://www.mymoustache.net/</a:t>
            </a:r>
            <a:endParaRPr lang="en-US" dirty="0"/>
          </a:p>
        </p:txBody>
      </p:sp>
      <p:sp>
        <p:nvSpPr>
          <p:cNvPr id="6" name="Date Placeholder 5"/>
          <p:cNvSpPr>
            <a:spLocks noGrp="1"/>
          </p:cNvSpPr>
          <p:nvPr>
            <p:ph type="dt" idx="12"/>
          </p:nvPr>
        </p:nvSpPr>
        <p:spPr/>
        <p:txBody>
          <a:bodyPr/>
          <a:lstStyle/>
          <a:p>
            <a:fld id="{0097E157-E0D5-46B4-9986-DBFE9E7E9A3F}" type="datetime1">
              <a:rPr lang="en-US" smtClean="0"/>
              <a:t>3/17/2016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71028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70C7DD1B-F37C-4560-8AF2-E71C76F14CED}" type="datetime1">
              <a:rPr lang="en-US" smtClean="0"/>
              <a:t>3/17/2016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307209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3/17/2016 1:16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701692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3/17/2016 1:16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28777815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3/17/2016 1:16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19553728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err="1" smtClean="0">
                <a:solidFill>
                  <a:schemeClr val="bg1"/>
                </a:solidFill>
              </a:rPr>
              <a:t>SpotifySearch</a:t>
            </a:r>
            <a:endParaRPr lang="en-US" dirty="0"/>
          </a:p>
        </p:txBody>
      </p:sp>
      <p:sp>
        <p:nvSpPr>
          <p:cNvPr id="6" name="Date Placeholder 5"/>
          <p:cNvSpPr>
            <a:spLocks noGrp="1"/>
          </p:cNvSpPr>
          <p:nvPr>
            <p:ph type="dt" idx="12"/>
          </p:nvPr>
        </p:nvSpPr>
        <p:spPr/>
        <p:txBody>
          <a:bodyPr/>
          <a:lstStyle/>
          <a:p>
            <a:fld id="{0097E157-E0D5-46B4-9986-DBFE9E7E9A3F}" type="datetime1">
              <a:rPr lang="en-US" smtClean="0"/>
              <a:t>3/17/2016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546060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3/17/2016 1:16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42210995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3/17/2016 1:16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2582209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3/17/2016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2726456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3/17/2016 1:16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4127582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Analyze Image – image categories (clip-art, line drawing)/pornographic detection/dominate</a:t>
            </a:r>
            <a:r>
              <a:rPr lang="en-US" baseline="0" dirty="0" smtClean="0"/>
              <a:t> color</a:t>
            </a:r>
          </a:p>
          <a:p>
            <a:r>
              <a:rPr lang="en-US" dirty="0" smtClean="0"/>
              <a:t>OCR</a:t>
            </a:r>
          </a:p>
          <a:p>
            <a:r>
              <a:rPr lang="en-US" dirty="0" smtClean="0"/>
              <a:t>Generate Thumbnail</a:t>
            </a:r>
            <a:r>
              <a:rPr lang="en-US" baseline="0" dirty="0" smtClean="0"/>
              <a:t> – smart cropping to preserve the region of interest</a:t>
            </a:r>
          </a:p>
          <a:p>
            <a:endParaRPr lang="en-US" baseline="0" dirty="0" smtClean="0"/>
          </a:p>
          <a:p>
            <a:r>
              <a:rPr lang="en-US" baseline="0" dirty="0" smtClean="0"/>
              <a:t>Face Detection – detect human faces and attributes (face landmarks, pose), and ML based predictions of gender and age</a:t>
            </a:r>
          </a:p>
          <a:p>
            <a:r>
              <a:rPr lang="en-US" baseline="0" dirty="0" smtClean="0"/>
              <a:t>Face Grouping – organize many faces into face groups based on their visual similarity</a:t>
            </a:r>
          </a:p>
          <a:p>
            <a:r>
              <a:rPr lang="en-US" baseline="0" dirty="0" smtClean="0"/>
              <a:t>Face Identification – match a face with a name</a:t>
            </a:r>
          </a:p>
          <a:p>
            <a:endParaRPr lang="en-US" baseline="0" dirty="0" smtClean="0"/>
          </a:p>
          <a:p>
            <a:r>
              <a:rPr lang="en-US" baseline="0" dirty="0" smtClean="0"/>
              <a:t>Emotion- emotions are cross-cultural and universally communicated. ML based prediction of subject’s emotion</a:t>
            </a:r>
          </a:p>
          <a:p>
            <a:endParaRPr lang="en-US" baseline="0" dirty="0" smtClean="0"/>
          </a:p>
          <a:p>
            <a:r>
              <a:rPr lang="en-US" baseline="0" dirty="0" smtClean="0"/>
              <a:t>Video – smooth and stabilize shaky video</a:t>
            </a:r>
          </a:p>
          <a:p>
            <a:r>
              <a:rPr lang="en-US" baseline="0" dirty="0" smtClean="0"/>
              <a:t>Face Detection and Tracking – </a:t>
            </a:r>
            <a:r>
              <a:rPr lang="en-US" baseline="0" dirty="0" err="1" smtClean="0"/>
              <a:t>foreach</a:t>
            </a:r>
            <a:r>
              <a:rPr lang="en-US" baseline="0" dirty="0" smtClean="0"/>
              <a:t> video frame</a:t>
            </a:r>
          </a:p>
          <a:p>
            <a:r>
              <a:rPr lang="en-US" baseline="0" dirty="0" smtClean="0"/>
              <a:t>Motion Detection – analyze video inputted and output metadata for which frames motion is detected</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3/17/2016 1:16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897823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Speech</a:t>
            </a:r>
            <a:r>
              <a:rPr lang="en-US" baseline="0" dirty="0" smtClean="0"/>
              <a:t> recognition – convert spoken audio to text (real time streaming)</a:t>
            </a:r>
          </a:p>
          <a:p>
            <a:r>
              <a:rPr lang="en-US" baseline="0" dirty="0" smtClean="0"/>
              <a:t>Text to Speech – convert text to spoken audio </a:t>
            </a:r>
          </a:p>
          <a:p>
            <a:r>
              <a:rPr lang="en-US" baseline="0" dirty="0" smtClean="0"/>
              <a:t>Speech Intent Recognition – audio -&gt; text -&gt; intent</a:t>
            </a:r>
          </a:p>
          <a:p>
            <a:endParaRPr lang="en-US" baseline="0" dirty="0" smtClean="0"/>
          </a:p>
          <a:p>
            <a:r>
              <a:rPr lang="en-US" baseline="0" dirty="0" smtClean="0"/>
              <a:t>Speaker Verification – use your voice for authentication</a:t>
            </a:r>
          </a:p>
          <a:p>
            <a:r>
              <a:rPr lang="en-US" baseline="0" dirty="0" smtClean="0"/>
              <a:t>Speak Identification – who is speaking?</a:t>
            </a:r>
          </a:p>
          <a:p>
            <a:r>
              <a:rPr lang="en-US" baseline="0" dirty="0" smtClean="0"/>
              <a:t>CRIS – creating custom speech recognition tailored to application’s environment, users population, and vocabulary</a:t>
            </a:r>
          </a:p>
          <a:p>
            <a:endParaRPr lang="en-US" baseline="0" dirty="0" smtClean="0"/>
          </a:p>
          <a:p>
            <a:endParaRPr lang="en-US" baseline="0" dirty="0" smtClean="0"/>
          </a:p>
          <a:p>
            <a:endParaRPr lang="en-US" baseline="0" dirty="0" smtClean="0"/>
          </a:p>
          <a:p>
            <a:endParaRPr lang="en-US" baseline="0" dirty="0" smtClean="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3/17/2016 1:16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811402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Spell Check</a:t>
            </a:r>
          </a:p>
          <a:p>
            <a:r>
              <a:rPr lang="en-US" dirty="0" smtClean="0"/>
              <a:t>LUIS</a:t>
            </a:r>
            <a:r>
              <a:rPr lang="en-US" baseline="0" dirty="0" smtClean="0"/>
              <a:t> – pre-existing, pre-built models or build specialized models to better understand the intent of users</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3/17/2016 1:16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9584836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Office Lens</a:t>
            </a:r>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3/17/2016 1:16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688381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3/17/2016 1:16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2005829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983411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844600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34522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195251010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2015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29109240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5129481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693302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17427232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670527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7268126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678278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317534115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48047542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303504254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6648442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82348856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62707096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smtClean="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smtClean="0"/>
              <a:t>Second level</a:t>
            </a:r>
          </a:p>
          <a:p>
            <a:pPr marL="457082" lvl="2" indent="-228541" algn="l" defTabSz="914166" rtl="0" eaLnBrk="1" latinLnBrk="0" hangingPunct="1">
              <a:spcBef>
                <a:spcPct val="20000"/>
              </a:spcBef>
              <a:spcAft>
                <a:spcPts val="816"/>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4436149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5122634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76790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1991446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4170496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1008461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7263504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187482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14244207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255038229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99848269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68042374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0276489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84752715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04493235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79248434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2613529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12946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07665764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a:t>
            </a:r>
            <a:r>
              <a:rPr lang="en-US" sz="700" dirty="0" smtClean="0">
                <a:gradFill>
                  <a:gsLst>
                    <a:gs pos="0">
                      <a:srgbClr val="404040"/>
                    </a:gs>
                    <a:gs pos="100000">
                      <a:srgbClr val="404040"/>
                    </a:gs>
                  </a:gsLst>
                  <a:lin ang="5400000" scaled="0"/>
                </a:gradFill>
                <a:cs typeface="Segoe UI" pitchFamily="34" charset="0"/>
              </a:rPr>
              <a:t>2015 </a:t>
            </a:r>
            <a:r>
              <a:rPr lang="en-US" sz="700"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49799629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5149495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326577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0121206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4685507"/>
            <a:ext cx="7315200" cy="1829593"/>
          </a:xfrm>
          <a:noFill/>
        </p:spPr>
        <p:txBody>
          <a:bodyPr lIns="182880" tIns="146304" rIns="182880" bIns="146304">
            <a:noAutofit/>
          </a:bodyPr>
          <a:lstStyle>
            <a:lvl1pPr marL="0" indent="0">
              <a:spcBef>
                <a:spcPts val="0"/>
              </a:spcBef>
              <a:buNone/>
              <a:defRPr sz="3600" spc="0" baseline="0">
                <a:gradFill>
                  <a:gsLst>
                    <a:gs pos="75912">
                      <a:schemeClr val="tx1"/>
                    </a:gs>
                    <a:gs pos="34307">
                      <a:schemeClr val="tx1"/>
                    </a:gs>
                    <a:gs pos="43000">
                      <a:schemeClr val="tx1"/>
                    </a:gs>
                  </a:gsLst>
                  <a:lin ang="5400000" scaled="0"/>
                </a:gradFill>
                <a:latin typeface="+mj-lt"/>
              </a:defRPr>
            </a:lvl1pPr>
          </a:lstStyle>
          <a:p>
            <a:pPr lvl="0"/>
            <a:r>
              <a:rPr lang="en-US" dirty="0" smtClean="0"/>
              <a:t>Speaker Name</a:t>
            </a:r>
          </a:p>
        </p:txBody>
      </p:sp>
      <p:sp>
        <p:nvSpPr>
          <p:cNvPr id="7"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9" name="Picture 8"/>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1938063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8059572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14857044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261174825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4808316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23776463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257535935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62117505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47135550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40097259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75974734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8313755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289930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234986989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28139037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a:t>
            </a:r>
            <a:r>
              <a:rPr lang="en-US" sz="700" dirty="0" smtClean="0">
                <a:gradFill>
                  <a:gsLst>
                    <a:gs pos="0">
                      <a:srgbClr val="404040"/>
                    </a:gs>
                    <a:gs pos="100000">
                      <a:srgbClr val="404040"/>
                    </a:gs>
                  </a:gsLst>
                  <a:lin ang="5400000" scaled="0"/>
                </a:gradFill>
                <a:cs typeface="Segoe UI" pitchFamily="34" charset="0"/>
              </a:rPr>
              <a:t>2015 </a:t>
            </a:r>
            <a:r>
              <a:rPr lang="en-US" sz="700"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34202427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8196119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742950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498167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20628718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87928033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5287442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image" Target="../media/image1.png"/><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image" Target="../media/image1.png"/><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theme" Target="../theme/theme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image" Target="../media/image1.png"/><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theme" Target="../theme/theme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4" r:id="rId1"/>
    <p:sldLayoutId id="2147484265" r:id="rId2"/>
    <p:sldLayoutId id="2147484266" r:id="rId3"/>
    <p:sldLayoutId id="2147484267" r:id="rId4"/>
    <p:sldLayoutId id="2147484268" r:id="rId5"/>
    <p:sldLayoutId id="2147484269" r:id="rId6"/>
    <p:sldLayoutId id="2147484270" r:id="rId7"/>
    <p:sldLayoutId id="2147484271" r:id="rId8"/>
    <p:sldLayoutId id="2147484272" r:id="rId9"/>
    <p:sldLayoutId id="2147484273" r:id="rId10"/>
    <p:sldLayoutId id="2147484274" r:id="rId11"/>
    <p:sldLayoutId id="2147484275" r:id="rId12"/>
    <p:sldLayoutId id="2147484276" r:id="rId13"/>
    <p:sldLayoutId id="2147484277" r:id="rId14"/>
    <p:sldLayoutId id="2147484263" r:id="rId15"/>
    <p:sldLayoutId id="2147484307" r:id="rId1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53714132"/>
      </p:ext>
    </p:extLst>
  </p:cSld>
  <p:clrMap bg1="dk1" tx1="lt1" bg2="dk2" tx2="lt2" accent1="accent1" accent2="accent2" accent3="accent3" accent4="accent4" accent5="accent5" accent6="accent6" hlink="hlink" folHlink="folHlink"/>
  <p:sldLayoutIdLst>
    <p:sldLayoutId id="2147484294" r:id="rId1"/>
    <p:sldLayoutId id="2147484295" r:id="rId2"/>
    <p:sldLayoutId id="2147484296" r:id="rId3"/>
    <p:sldLayoutId id="2147484297" r:id="rId4"/>
    <p:sldLayoutId id="2147484298" r:id="rId5"/>
    <p:sldLayoutId id="2147484299" r:id="rId6"/>
    <p:sldLayoutId id="2147484300" r:id="rId7"/>
    <p:sldLayoutId id="2147484301" r:id="rId8"/>
    <p:sldLayoutId id="2147484302" r:id="rId9"/>
    <p:sldLayoutId id="2147484303" r:id="rId10"/>
    <p:sldLayoutId id="2147484306" r:id="rId11"/>
    <p:sldLayoutId id="2147484304" r:id="rId12"/>
    <p:sldLayoutId id="2147484305" r:id="rId1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374499745"/>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5" r:id="rId7"/>
    <p:sldLayoutId id="2147484316" r:id="rId8"/>
    <p:sldLayoutId id="2147484317" r:id="rId9"/>
    <p:sldLayoutId id="2147484318" r:id="rId10"/>
    <p:sldLayoutId id="2147484319" r:id="rId11"/>
    <p:sldLayoutId id="2147484320" r:id="rId12"/>
    <p:sldLayoutId id="2147484321" r:id="rId13"/>
    <p:sldLayoutId id="2147484322" r:id="rId14"/>
    <p:sldLayoutId id="2147484323" r:id="rId15"/>
    <p:sldLayoutId id="2147484324" r:id="rId16"/>
    <p:sldLayoutId id="2147484325" r:id="rId17"/>
    <p:sldLayoutId id="2147484343"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755634970"/>
      </p:ext>
    </p:extLst>
  </p:cSld>
  <p:clrMap bg1="lt1" tx1="dk1" bg2="lt2" tx2="dk2" accent1="accent1" accent2="accent2" accent3="accent3" accent4="accent4" accent5="accent5" accent6="accent6" hlink="hlink" folHlink="folHlink"/>
  <p:sldLayoutIdLst>
    <p:sldLayoutId id="2147484327" r:id="rId1"/>
    <p:sldLayoutId id="2147484328" r:id="rId2"/>
    <p:sldLayoutId id="2147484329" r:id="rId3"/>
    <p:sldLayoutId id="2147484330" r:id="rId4"/>
    <p:sldLayoutId id="2147484331" r:id="rId5"/>
    <p:sldLayoutId id="2147484332" r:id="rId6"/>
    <p:sldLayoutId id="2147484333" r:id="rId7"/>
    <p:sldLayoutId id="2147484334" r:id="rId8"/>
    <p:sldLayoutId id="2147484335" r:id="rId9"/>
    <p:sldLayoutId id="2147484336" r:id="rId10"/>
    <p:sldLayoutId id="2147484337" r:id="rId11"/>
    <p:sldLayoutId id="2147484338" r:id="rId12"/>
    <p:sldLayoutId id="2147484339" r:id="rId13"/>
    <p:sldLayoutId id="2147484340" r:id="rId14"/>
    <p:sldLayoutId id="2147484341" r:id="rId15"/>
    <p:sldLayoutId id="2147484342" r:id="rId1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emf"/><Relationship Id="rId7"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37.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12.xml"/><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41.xml"/><Relationship Id="rId4" Type="http://schemas.openxmlformats.org/officeDocument/2006/relationships/image" Target="../media/image9.tmp"/></Relationships>
</file>

<file path=ppt/slides/_rels/slide1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4.xml"/><Relationship Id="rId1" Type="http://schemas.openxmlformats.org/officeDocument/2006/relationships/slideLayout" Target="../slideLayouts/slideLayout38.xml"/><Relationship Id="rId4" Type="http://schemas.openxmlformats.org/officeDocument/2006/relationships/image" Target="../media/image9.tm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16.xml"/><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7.tmp"/><Relationship Id="rId2" Type="http://schemas.openxmlformats.org/officeDocument/2006/relationships/notesSlide" Target="../notesSlides/notesSlide17.xml"/><Relationship Id="rId1" Type="http://schemas.openxmlformats.org/officeDocument/2006/relationships/slideLayout" Target="../slideLayouts/slideLayout41.xml"/><Relationship Id="rId6" Type="http://schemas.microsoft.com/office/2007/relationships/hdphoto" Target="../media/hdphoto2.wdp"/><Relationship Id="rId5" Type="http://schemas.openxmlformats.org/officeDocument/2006/relationships/image" Target="../media/image31.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18.xml"/><Relationship Id="rId1" Type="http://schemas.openxmlformats.org/officeDocument/2006/relationships/slideLayout" Target="../slideLayouts/slideLayout41.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20.xml"/><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21.xml"/><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22.xml"/><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7.xml"/></Relationships>
</file>

<file path=ppt/slides/_rels/slide24.xml.rels><?xml version="1.0" encoding="UTF-8" standalone="yes"?>
<Relationships xmlns="http://schemas.openxmlformats.org/package/2006/relationships"><Relationship Id="rId3" Type="http://schemas.openxmlformats.org/officeDocument/2006/relationships/hyperlink" Target="https://www.projectoxford.ai/" TargetMode="External"/><Relationship Id="rId2" Type="http://schemas.openxmlformats.org/officeDocument/2006/relationships/notesSlide" Target="../notesSlides/notesSlide24.xml"/><Relationship Id="rId1" Type="http://schemas.openxmlformats.org/officeDocument/2006/relationships/slideLayout" Target="../slideLayouts/slideLayout37.xml"/><Relationship Id="rId4" Type="http://schemas.openxmlformats.org/officeDocument/2006/relationships/hyperlink" Target="https://www.projectoxford.ai/Subscription"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4.gif"/><Relationship Id="rId7"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35.xml"/><Relationship Id="rId6" Type="http://schemas.openxmlformats.org/officeDocument/2006/relationships/image" Target="../media/image37.jpeg"/><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3.xml"/><Relationship Id="rId1" Type="http://schemas.openxmlformats.org/officeDocument/2006/relationships/slideLayout" Target="../slideLayouts/slideLayout37.xml"/><Relationship Id="rId6" Type="http://schemas.openxmlformats.org/officeDocument/2006/relationships/image" Target="../media/image10.tmp"/><Relationship Id="rId5" Type="http://schemas.openxmlformats.org/officeDocument/2006/relationships/image" Target="../media/image9.tmp"/><Relationship Id="rId4" Type="http://schemas.openxmlformats.org/officeDocument/2006/relationships/image" Target="../media/image8.tmp"/></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tmp"/><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5.xml"/><Relationship Id="rId6" Type="http://schemas.openxmlformats.org/officeDocument/2006/relationships/image" Target="../media/image8.tmp"/><Relationship Id="rId11" Type="http://schemas.openxmlformats.org/officeDocument/2006/relationships/image" Target="../media/image15.png"/><Relationship Id="rId5" Type="http://schemas.openxmlformats.org/officeDocument/2006/relationships/image" Target="../media/image10.tmp"/><Relationship Id="rId10" Type="http://schemas.openxmlformats.org/officeDocument/2006/relationships/image" Target="../media/image14.png"/><Relationship Id="rId4" Type="http://schemas.openxmlformats.org/officeDocument/2006/relationships/image" Target="../media/image9.tmp"/><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5.xml"/><Relationship Id="rId1" Type="http://schemas.openxmlformats.org/officeDocument/2006/relationships/slideLayout" Target="../slideLayouts/slideLayout3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9.tmp"/></Relationships>
</file>

<file path=ppt/slides/_rels/slide6.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6.xml"/><Relationship Id="rId1" Type="http://schemas.openxmlformats.org/officeDocument/2006/relationships/slideLayout" Target="../slideLayouts/slideLayout3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7.tmp"/></Relationships>
</file>

<file path=ppt/slides/_rels/slide7.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7.xml"/><Relationship Id="rId1" Type="http://schemas.openxmlformats.org/officeDocument/2006/relationships/slideLayout" Target="../slideLayouts/slideLayout35.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media/image10.tmp"/><Relationship Id="rId3" Type="http://schemas.openxmlformats.org/officeDocument/2006/relationships/image" Target="../media/image8.tmp"/><Relationship Id="rId7" Type="http://schemas.openxmlformats.org/officeDocument/2006/relationships/image" Target="../media/image19.jpeg"/><Relationship Id="rId12"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5.xml"/><Relationship Id="rId6" Type="http://schemas.openxmlformats.org/officeDocument/2006/relationships/image" Target="../media/image18.jpeg"/><Relationship Id="rId11" Type="http://schemas.openxmlformats.org/officeDocument/2006/relationships/image" Target="../media/image7.tmp"/><Relationship Id="rId5" Type="http://schemas.openxmlformats.org/officeDocument/2006/relationships/image" Target="../media/image17.jpeg"/><Relationship Id="rId10" Type="http://schemas.openxmlformats.org/officeDocument/2006/relationships/image" Target="../media/image9.tmp"/><Relationship Id="rId4" Type="http://schemas.openxmlformats.org/officeDocument/2006/relationships/image" Target="../media/image16.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tmp"/><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5.xml"/><Relationship Id="rId6" Type="http://schemas.openxmlformats.org/officeDocument/2006/relationships/image" Target="../media/image8.tmp"/><Relationship Id="rId11" Type="http://schemas.openxmlformats.org/officeDocument/2006/relationships/image" Target="../media/image15.png"/><Relationship Id="rId5" Type="http://schemas.openxmlformats.org/officeDocument/2006/relationships/image" Target="../media/image10.tmp"/><Relationship Id="rId10" Type="http://schemas.openxmlformats.org/officeDocument/2006/relationships/image" Target="../media/image14.png"/><Relationship Id="rId4" Type="http://schemas.openxmlformats.org/officeDocument/2006/relationships/image" Target="../media/image9.tmp"/><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Falcon 9 First-Stage Sunrise Timelaps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1"/>
            <a:ext cx="12436474" cy="6995517"/>
          </a:xfrm>
          <a:prstGeom prst="rect">
            <a:avLst/>
          </a:prstGeom>
        </p:spPr>
      </p:pic>
      <p:sp>
        <p:nvSpPr>
          <p:cNvPr id="4" name="Rectangle 3"/>
          <p:cNvSpPr/>
          <p:nvPr/>
        </p:nvSpPr>
        <p:spPr bwMode="auto">
          <a:xfrm>
            <a:off x="1" y="5859462"/>
            <a:ext cx="4008436" cy="838200"/>
          </a:xfrm>
          <a:prstGeom prst="rect">
            <a:avLst/>
          </a:prstGeom>
          <a:solidFill>
            <a:schemeClr val="accent6">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2"/>
          </p:nvPr>
        </p:nvSpPr>
        <p:spPr>
          <a:xfrm>
            <a:off x="350837" y="6011862"/>
            <a:ext cx="4571935" cy="902608"/>
          </a:xfrm>
        </p:spPr>
        <p:txBody>
          <a:bodyPr/>
          <a:lstStyle/>
          <a:p>
            <a:r>
              <a:rPr lang="en-US" b="1" dirty="0" smtClean="0">
                <a:solidFill>
                  <a:schemeClr val="bg1"/>
                </a:solidFill>
              </a:rPr>
              <a:t>Jason Poon </a:t>
            </a:r>
            <a:r>
              <a:rPr lang="en-US" sz="1600" dirty="0" smtClean="0">
                <a:solidFill>
                  <a:schemeClr val="bg1"/>
                </a:solidFill>
              </a:rPr>
              <a:t>(</a:t>
            </a:r>
            <a:r>
              <a:rPr lang="en-US" sz="1600" dirty="0">
                <a:solidFill>
                  <a:schemeClr val="bg1"/>
                </a:solidFill>
              </a:rPr>
              <a:t>@</a:t>
            </a:r>
            <a:r>
              <a:rPr lang="en-US" sz="1600" dirty="0" err="1" smtClean="0">
                <a:solidFill>
                  <a:schemeClr val="bg1"/>
                </a:solidFill>
              </a:rPr>
              <a:t>jasonthepoon</a:t>
            </a:r>
            <a:r>
              <a:rPr lang="en-US" sz="1600" dirty="0" smtClean="0">
                <a:solidFill>
                  <a:schemeClr val="bg1"/>
                </a:solidFill>
              </a:rPr>
              <a:t>)</a:t>
            </a:r>
            <a:r>
              <a:rPr lang="en-US" sz="1600" dirty="0">
                <a:solidFill>
                  <a:schemeClr val="bg1"/>
                </a:solidFill>
              </a:rPr>
              <a:t/>
            </a:r>
            <a:br>
              <a:rPr lang="en-US" sz="1600" dirty="0">
                <a:solidFill>
                  <a:schemeClr val="bg1"/>
                </a:solidFill>
              </a:rPr>
            </a:br>
            <a:r>
              <a:rPr lang="en-US" sz="1600" dirty="0" smtClean="0">
                <a:solidFill>
                  <a:schemeClr val="bg1"/>
                </a:solidFill>
              </a:rPr>
              <a:t>Software Engineer, Microsoft</a:t>
            </a:r>
            <a:r>
              <a:rPr lang="en-US" sz="1800" dirty="0" smtClean="0">
                <a:solidFill>
                  <a:schemeClr val="bg1"/>
                </a:solidFill>
              </a:rPr>
              <a:t/>
            </a:r>
            <a:br>
              <a:rPr lang="en-US" sz="1800" dirty="0" smtClean="0">
                <a:solidFill>
                  <a:schemeClr val="bg1"/>
                </a:solidFill>
              </a:rPr>
            </a:br>
            <a:endParaRPr lang="en-US" dirty="0" smtClean="0">
              <a:solidFill>
                <a:schemeClr val="bg1"/>
              </a:solidFill>
            </a:endParaRPr>
          </a:p>
        </p:txBody>
      </p:sp>
      <p:sp>
        <p:nvSpPr>
          <p:cNvPr id="2" name="Title 1"/>
          <p:cNvSpPr>
            <a:spLocks noGrp="1"/>
          </p:cNvSpPr>
          <p:nvPr>
            <p:ph type="ctrTitle"/>
          </p:nvPr>
        </p:nvSpPr>
        <p:spPr/>
        <p:txBody>
          <a:bodyPr/>
          <a:lstStyle/>
          <a:p>
            <a:r>
              <a:rPr lang="en-US" sz="4600" b="1" dirty="0" smtClean="0">
                <a:solidFill>
                  <a:schemeClr val="bg1"/>
                </a:solidFill>
                <a:effectLst>
                  <a:outerShdw blurRad="38100" dist="38100" dir="2700000" algn="tl">
                    <a:srgbClr val="000000">
                      <a:alpha val="43137"/>
                    </a:srgbClr>
                  </a:outerShdw>
                </a:effectLst>
              </a:rPr>
              <a:t>Microsoft Project Oxford:</a:t>
            </a:r>
            <a:r>
              <a:rPr lang="en-US" b="1" dirty="0">
                <a:solidFill>
                  <a:schemeClr val="bg1"/>
                </a:solidFill>
                <a:effectLst>
                  <a:outerShdw blurRad="38100" dist="38100" dir="2700000" algn="tl">
                    <a:srgbClr val="000000">
                      <a:alpha val="43137"/>
                    </a:srgbClr>
                  </a:outerShdw>
                </a:effectLst>
              </a:rPr>
              <a:t/>
            </a:r>
            <a:br>
              <a:rPr lang="en-US" b="1" dirty="0">
                <a:solidFill>
                  <a:schemeClr val="bg1"/>
                </a:solidFill>
                <a:effectLst>
                  <a:outerShdw blurRad="38100" dist="38100" dir="2700000" algn="tl">
                    <a:srgbClr val="000000">
                      <a:alpha val="43137"/>
                    </a:srgbClr>
                  </a:outerShdw>
                </a:effectLst>
              </a:rPr>
            </a:br>
            <a:r>
              <a:rPr lang="en-US" b="1" dirty="0" smtClean="0">
                <a:solidFill>
                  <a:schemeClr val="bg1"/>
                </a:solidFill>
                <a:effectLst>
                  <a:outerShdw blurRad="38100" dist="38100" dir="2700000" algn="tl">
                    <a:srgbClr val="000000">
                      <a:alpha val="43137"/>
                    </a:srgbClr>
                  </a:outerShdw>
                </a:effectLst>
              </a:rPr>
              <a:t>Adding Smarts </a:t>
            </a:r>
            <a:r>
              <a:rPr lang="en-US" b="1" dirty="0">
                <a:solidFill>
                  <a:schemeClr val="bg1"/>
                </a:solidFill>
                <a:effectLst>
                  <a:outerShdw blurRad="38100" dist="38100" dir="2700000" algn="tl">
                    <a:srgbClr val="000000">
                      <a:alpha val="43137"/>
                    </a:srgbClr>
                  </a:outerShdw>
                </a:effectLst>
              </a:rPr>
              <a:t>to Your Applications </a:t>
            </a:r>
          </a:p>
        </p:txBody>
      </p:sp>
    </p:spTree>
    <p:extLst>
      <p:ext uri="{BB962C8B-B14F-4D97-AF65-F5344CB8AC3E}">
        <p14:creationId xmlns:p14="http://schemas.microsoft.com/office/powerpoint/2010/main" val="3481299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3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bg1"/>
                </a:solidFill>
              </a:rPr>
              <a:t>Where can I get it?</a:t>
            </a:r>
            <a:endParaRPr lang="en-US" dirty="0">
              <a:solidFill>
                <a:schemeClr val="bg1"/>
              </a:solidFill>
            </a:endParaRPr>
          </a:p>
        </p:txBody>
      </p:sp>
      <p:pic>
        <p:nvPicPr>
          <p:cNvPr id="21" name="Picture 20"/>
          <p:cNvPicPr>
            <a:picLocks noChangeAspect="1"/>
          </p:cNvPicPr>
          <p:nvPr/>
        </p:nvPicPr>
        <p:blipFill>
          <a:blip r:embed="rId3"/>
          <a:stretch>
            <a:fillRect/>
          </a:stretch>
        </p:blipFill>
        <p:spPr>
          <a:xfrm>
            <a:off x="297240" y="2963862"/>
            <a:ext cx="2226030" cy="1276256"/>
          </a:xfrm>
          <a:prstGeom prst="rect">
            <a:avLst/>
          </a:prstGeom>
        </p:spPr>
      </p:pic>
      <p:sp>
        <p:nvSpPr>
          <p:cNvPr id="6" name="TextBox 5"/>
          <p:cNvSpPr txBox="1"/>
          <p:nvPr/>
        </p:nvSpPr>
        <p:spPr>
          <a:xfrm>
            <a:off x="724455" y="3601990"/>
            <a:ext cx="13716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solidFill>
                  <a:schemeClr val="accent6"/>
                </a:solidFill>
              </a:rPr>
              <a:t>REST API</a:t>
            </a:r>
          </a:p>
        </p:txBody>
      </p:sp>
      <p:sp>
        <p:nvSpPr>
          <p:cNvPr id="14" name="Left Brace 13"/>
          <p:cNvSpPr/>
          <p:nvPr/>
        </p:nvSpPr>
        <p:spPr>
          <a:xfrm>
            <a:off x="4694237" y="1493432"/>
            <a:ext cx="457200" cy="4975630"/>
          </a:xfrm>
          <a:prstGeom prst="leftBrac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chemeClr val="tx1"/>
                </a:solidFill>
              </a:ln>
            </a:endParaRPr>
          </a:p>
        </p:txBody>
      </p:sp>
      <p:sp>
        <p:nvSpPr>
          <p:cNvPr id="27" name="TextBox 26"/>
          <p:cNvSpPr txBox="1"/>
          <p:nvPr/>
        </p:nvSpPr>
        <p:spPr>
          <a:xfrm>
            <a:off x="2771926" y="3458198"/>
            <a:ext cx="178312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solidFill>
                  <a:schemeClr val="bg1"/>
                </a:solidFill>
              </a:rPr>
              <a:t>Client SDK</a:t>
            </a:r>
          </a:p>
        </p:txBody>
      </p:sp>
      <p:pic>
        <p:nvPicPr>
          <p:cNvPr id="29" name="Picture 2" descr="http://a5.mzstatic.com/us/r30/Purple7/v4/57/72/12/5772128c-c1eb-947d-c167-09c6e70af783/icon175x17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4108" y="1668462"/>
            <a:ext cx="735262" cy="735262"/>
          </a:xfrm>
          <a:prstGeom prst="rect">
            <a:avLst/>
          </a:prstGeom>
          <a:noFill/>
          <a:extLst>
            <a:ext uri="{909E8E84-426E-40DD-AFC4-6F175D3DCCD1}">
              <a14:hiddenFill xmlns:a14="http://schemas.microsoft.com/office/drawing/2010/main">
                <a:solidFill>
                  <a:srgbClr val="FFFFFF"/>
                </a:solidFill>
              </a14:hiddenFill>
            </a:ext>
          </a:extLst>
        </p:spPr>
      </p:pic>
      <p:sp>
        <p:nvSpPr>
          <p:cNvPr id="30" name="AutoShape 2" descr="data:image/png;base64,iVBORw0KGgoAAAANSUhEUgAAAOEAAADhCAMAAAAJbSJIAAAAzFBMVEX////hHyIAarQLb7YAbLXhHSAAabMAZ7P3x8fgGh3fAAD+9/f6/f7ztrbvkZPxmpzgCg/t9frgFBgAY7HgAAD/+/v50NDE2+zlQkXiJinnUFLfAAcAcrjgDxT63t5Wk8fQ4/Di7vZyn8z2vr85iMP86OgdebvxoqPkOTz87OzmSUt0qdPjMTTo8vnzra7qb3Huhoi20uiCsteWvd1QjsW41Olamcuhw98zhMHuiIrpXWDjNDfqZ2kAXq/619jwlZfte3znWFpGlsp9qtMKQtanAAAOS0lEQVR4nO1diVbqSBAlO4EgISgIWQhbWAIKBJKoDOLz//9peglZEJcZYRJ6co/vPA02py/VXXWru60uFHLkyJEjR44cOXLkyJEjR460cZd2By6OvpF2Dy6NXZt4K94+pN2DS6PVLqfdhQujXSqm3YUL47m0SLsLF8azPk67CxfGmz6bpN2Hy6IlUmSHxLtbrkU2w2KJI9yGVZlwG5bbijgjOuQXdU55S7sTF8VWoeTXtDtxSTRkjtN3affiggCzkFLeSJ6GNzJH6aO0e3FBgDFKieNh2t24HIyxSFEqwSacTBWKUsbkzsLJVqYoTumn3Y+LoQwJUvI+7X5cDEYbeBlKmRI7Ro22DiwoUsQu0RRngCDHlSppd+RSqHAKxVGcfvPxpTIJKxrlp1sRGJCSnz68UtzvCRCpk60OfAzFlfZHy/mNm5dWhQDPU3yBPuYDQaN6X7pdkDBEHygFEdSf4gR3+1ap1CbBsZb3sggJinI19rT4rMs69UrAAC0Mn2GYB4Geiu03Nba6IqpvBHgYwAVFQTBCx9F4NB5VnVPEKhGbiJUZnoLyc5gRlkczmePkaSPNfp0ND3gKcupjOOGAOBU5Tt2S4EILhWoJRUFOj3zMQwtERlEkJAUeYR/D3UZ8bqBRRZmQBHGkBxYMnWh5r8L0aUZCEAQoBhaUQwuWHyFBsUWGjykYM+xk9Gh1+0mFD4jJD7dIilL6c+hFK8jvlAhxMoWHWzRGxVkYB40WNKrynGavzon7YIxGUm0BHQ85Y7SI/agSjdFdS4R+dEuEVAOoqmgWxgLfDXpSIua41yNadRJn0RO4mg9GLSGRolBoI8Gt78MHQ5Eji+GzAkwYXzlsKBykeEuIXisU9jpyNJHjBAyPrHrleEDypRUl8QFD8YWUncMdIASGZTTrAoaUTswRhXvoavRolE44zJCTyUh9QeoEh6kai37tgxEfCYn5Eyjb4iI00AAJIXfdeIAxX4nWQ3ctbEMgxgk50nYH0yc5lio94nQKjFNSDtMYlEiJ08iv7AJfQ8UXpq4bcCEqPun2cmBETiFknBaeZBDhIyNOXsTDOCXFn5bfdEqO/dlBXz+MU2JOCA+nSlybwrPBgRFJiRgFgxPjh0vuHoOpeGo3/0qxexHj47SM80ZK/7Cdf70oKooYywkbKmk2BBSpxN/HPOLkn6hDNUWxtI9+eoACPLaKSgSK49vIZAYIFSdO1Vw5dso4HKcTwFDUSckRQxj3+/BbjuPImoUYw/ZBxIB5KJ/+60pp3jXN7vy/69RvINXmcynxZHKIGHv99AFa0x5o/F91xup4GSdZa3ordz1wP+mnoZcWp1S3Y7krx/ZZmmV5y5NO/EYm0N3YA1oQLHv5qRm28sncsNZEpKSmS7MMy7u1S3XxN5gvexYr1P335hfdG718s7kmOSzLMEIvc1aUTNcSaJYffD2JivvvI70DGDK8c7aunQXSsiPA0WV5X//e3alzbFKtljC65NIMeKtMuRtzAEcW6NbyHzaUzA1wS3+85LBuwjcT/ul7XRKmRjMIbM/8UQOp1m1CagNLY+uWdzxtaz6gyNtn7+e/x0ZgMUOG1ga2Z3a785oEELwMv53P510QzptLb2W7vm9pjCDwAAKzOuGW1uATo93/ksJ38CyWD0iyvFBnNN9fr9edHoILvl37vq8Be9UhLxqEPBD0eMYa2Mvuqfdbs1ljCAKFa9WBSVg0H9kANOACvw4/o1doZDoW2HpjfhIRpEH2GELMN847mFnMgRn6RyODYZbgH7Bt791ZfhUwC3Bew4j4jVtOCUCOdqET8VYAtotG6Tv83vO8ZhPPz+/fxeHheDcv3tvU0LWyOUjPhxUM+KyZdje+RO03onIJgyufzVkYwFw5v2BoWlkL98cwXXbwi9QHEmR5O3OZRQRH43+TFpg+Debg6nz9OTucOjDB+qRQiUOqmUun93EwbxiW4f3NZfp2FiDNDDKf9405Pz1UgeZeOnYHCFOaZ+2j31lpLC28f/v5pAnJFbA45RlNswZ/bHvlOEDDND3wn23/AckEwwJtitUdw2vxvMJcCzzjmql1/mfo+gcJzmB5zQshkGw9vIp/QxA6B4vVHK2uuc1Ue/8j1FYWzcdpnAbOLTpOM8jkpaUlWCsz1a7/GLVlz6JpPmmuGDUWpE+01nn3mpGjMdfWqpnhCPEBkunZHd/iUZJLB8AJrzVwbWdpJlVPzfsskcoyYJoBUnpnZSO8O4633KDsIu2e5cjxP4HU/E16kX1Inq+ZaXfikuiuBVb7WpxIV+1RkTYF4vv0UijcgfPeO9Y16LPPMKcD8c2yILyvnCUQ3ghLkFT8sdCCKQtyiOvlKK35SKLRUHkHP2HtHeo3mnGvSqjFEMsvYnr0hEQV6tnc6v0ec/v79AIMU9ZdXilBgO4KHTn4lB3L+r3llQ1RuHXWNCOb1JqrjgVmXrAtw6AvmDoJgjboOd/sXGQMUnfZG2gCrflu4pSI1DW9letbloZhWZbv2l6z+zW7zIXKrrNm6oLmeuYnHZdq3QA/63vXztIOvrR0QeCj12c9xbTuZMeKmw7cGhxsztqjuaVlZT2xZtNwl+g3a/gnYA7qWTktVFsjsUKfsz+SudIENyvzcBWoMbrz4bjIv8N8s1oLJw6fpAXJD4+Y0F940h+hZm4822f4en3ghO+T/mR04Dmvg0jhGWsNQp35TaxLAIQRE52J8i2NhYviVi/mszYZ2EJsrrUYSSxXrEGnZzsgYzJNE4XAGObwAXi+RGuMvc56gJgB2UMLtLVexXVObUVnYQdKMj3XR0u9UIOyQb5Es8ExE6BhrEEMPnwAzE2HB2zwzgZNr1fJszWSN6i7GXGoAF10JtiCY5VO7L2wH3H4GPCZG4bxO7Z3vBYA/WldyBBBBKmG9gXfe+7A1xh4uAvtNfGhtejgLBRAvc5q/sC1V1ChfuBhemsN/GKGt7kB1/nc3Gw8uF9o250QLvzRcbyN2Z3XTipUqbuxfTC1gQq82gWOTyFJXc8ewEPGtMB0zqsCz4h/s0QoSXNz6dgDMPOgT6W1tWOev2fnQs2BG2dN80eiC8RCeNgUHqJlkIMCc9RynazvstWWYCLRDIyKaM41QdofA1xRdEAodNcgxmvwKKrA441FDTjVZTfj7AJIIHjYgAHD/4UgBAdLobqr1w9eVkBulWc1y1+70KlmRWz/HHOzuVlCd9qDB4StBMATF5p4uQEj+jrs9iWkU0i7Uzly5MiRI8cZYTxBLIiphPgRRV0GIPdWFVjxAlabUXOGV4yc4fXjf8GQI54h+Tb83zG8mzQqD9VqdVRpRCXMygiJch93+Fn087BYGcXbDZ9eF0b6BfiPGJYbr8+zlqLLqiorrfvXoCLNpD2GaMfrXT7M4KMWLiFRLlbfZpQiqzJsN62ip/3+8/7xP+RyGgmGxmKsy4p4KBvIibIY1NXbyyKAHC/5sVDBEwWVADP2Yxm24w7tVArartjoL9Kvy5dguChhdhwErsSq4kIt/dvjGnR3W1jSDJfYf4zaUUE7dGnLHfpKGQmGsEqZCK0IjKMrQVFklHbgGslibJiiCrxBVehKiYra4cqRnJiV+xMSDBuiWhrvR/2GsSs+POJLkHQ8k5DF4jVLUQX6oJ7wTjm0M6J22xTYnEKCYfnxdRdZqY+KBnO4YvAIldeNFRdCVT45Hb1Y3t8YsXboLTNTEfureDiSo8sfDERXiQxzAxmKJy8FfoXtODUj1fe/YohZ4ey4/IaGaSscpqh2on4yGOArFOT0QyHCl5oGXWch4xLz2KBh+fLyVPyURfBaRkopf8kQuUsZF/FsIB+pvAUvGWgacicdZrl9lQwL6OonrhX4j34JRo+Xk0W9r4MhVJ13CYZ7PfI7wU/Kx2kI202yznDSHy2202mLaqGYf2BYxJ4VyxpspuQHM+yP9tvpPXVol1WG/UcgvHUgTw7K7cBwiCwq3qOBiQrsc1ysslkx1i7LDBtvQHVxCWl6YBhcyoKdS0VFbMO3aUx1HSlvLmyYJYZcyLCi4KtlZFVpASD2IUPEKlDf6EK28BUgaLGoU4N2WWMY2rCioFvVuLdqEUhMYziOe5rCBAkAPExhK0497AVUdNSu9YakqbHLbDycoGvj9GnxkPIkfCm6HQne6WzA4Ai5HsqYT1Ag0e8bQbu7zPrSBZpc0yilO2KI77OEGudGRrc7B8+foJdVoswqs/EQiS1OiUWAI4YGumUGBEFUlT0stn+HBnNscyezDNHtHDFt/YHhHVLf4njSgNI6HKQGzhSjZCmzDBu3KB2MVSc9YojVN6ca1YQnLSroTsRrYFiikld0fWCIb7SSq29wOJcOH0UfrXfI18BQRdMsWh2rJONh4XA74D0MG0o7fAvEMDYPH3C77DFEteSjcvnGo5xQbRALpE3RvJPDTwInvOL9cbuMMOyLkS/F91Yo95VJudx4asncB4bYXBT2N+HTKb4q4b4P8oriEyVnS5c+oN7heFgt4c7L+hj8A2pOOR6leAnxmPdIDdopL/F2WWGIongJuZfyFN9XxXFQRIN+vkKXEecS3miVuEanfJ9sp4/gB5EVhnj5pYT7a9zL4ZK+orYbgBDHJRhWVJw8JJegdvF2Mmi3Be3UjDBc4JTosAOzf9FlRVF0mWpXQEB/4lotJX7Z4fClhZE8gDO5mcmondrC7cRWS8wIw7aSdBvDys32+Xn/UESCZdgASBQo3zUQdsf7EUblCbRbjBqftEsNQ/1ooZc4PMlZcnsXQBEHayobA+oCMNA1cRxxd+KEKM4CEUPIZY3HKI/QqgylzE7ddkACXkv4GvExqQQL5a0MtWSblFsMTwDISXk2Sv8owQWxe3slNkwEINp+OXLkyJEjR44cOXLkyJGDHPwNhz9kZ7CVIFA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descr="http://tarnaeluin.houseofbeor.net/wp-content/uploads/2014/08/Java-Logo.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1552" y="1623122"/>
            <a:ext cx="720885" cy="720885"/>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5380037" y="2396536"/>
            <a:ext cx="2438400" cy="184358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1400" dirty="0" smtClean="0">
                <a:solidFill>
                  <a:schemeClr val="bg1"/>
                </a:solidFill>
              </a:rPr>
              <a:t>Computer Vision</a:t>
            </a:r>
          </a:p>
          <a:p>
            <a:pPr marL="342900" indent="-342900">
              <a:lnSpc>
                <a:spcPct val="90000"/>
              </a:lnSpc>
              <a:spcAft>
                <a:spcPts val="600"/>
              </a:spcAft>
              <a:buFont typeface="Arial" panose="020B0604020202020204" pitchFamily="34" charset="0"/>
              <a:buChar char="•"/>
            </a:pPr>
            <a:r>
              <a:rPr lang="en-US" sz="1400" dirty="0" smtClean="0">
                <a:solidFill>
                  <a:schemeClr val="bg1"/>
                </a:solidFill>
              </a:rPr>
              <a:t>Face</a:t>
            </a:r>
          </a:p>
          <a:p>
            <a:pPr marL="342900" indent="-342900">
              <a:lnSpc>
                <a:spcPct val="90000"/>
              </a:lnSpc>
              <a:spcAft>
                <a:spcPts val="600"/>
              </a:spcAft>
              <a:buFont typeface="Arial" panose="020B0604020202020204" pitchFamily="34" charset="0"/>
              <a:buChar char="•"/>
            </a:pPr>
            <a:r>
              <a:rPr lang="en-US" sz="1400" dirty="0" smtClean="0">
                <a:solidFill>
                  <a:schemeClr val="bg1"/>
                </a:solidFill>
              </a:rPr>
              <a:t>Emotion</a:t>
            </a:r>
          </a:p>
          <a:p>
            <a:pPr marL="342900" indent="-342900">
              <a:lnSpc>
                <a:spcPct val="90000"/>
              </a:lnSpc>
              <a:spcAft>
                <a:spcPts val="600"/>
              </a:spcAft>
              <a:buFont typeface="Arial" panose="020B0604020202020204" pitchFamily="34" charset="0"/>
              <a:buChar char="•"/>
            </a:pPr>
            <a:r>
              <a:rPr lang="en-US" sz="1400" dirty="0" smtClean="0">
                <a:solidFill>
                  <a:schemeClr val="bg1"/>
                </a:solidFill>
              </a:rPr>
              <a:t>Video</a:t>
            </a:r>
          </a:p>
          <a:p>
            <a:pPr marL="342900" indent="-342900">
              <a:lnSpc>
                <a:spcPct val="90000"/>
              </a:lnSpc>
              <a:spcAft>
                <a:spcPts val="600"/>
              </a:spcAft>
              <a:buFont typeface="Arial" panose="020B0604020202020204" pitchFamily="34" charset="0"/>
              <a:buChar char="•"/>
            </a:pPr>
            <a:r>
              <a:rPr lang="en-US" sz="1400" dirty="0" smtClean="0">
                <a:solidFill>
                  <a:schemeClr val="bg1"/>
                </a:solidFill>
              </a:rPr>
              <a:t>Speech</a:t>
            </a:r>
          </a:p>
          <a:p>
            <a:pPr marL="342900" indent="-342900">
              <a:lnSpc>
                <a:spcPct val="90000"/>
              </a:lnSpc>
              <a:spcAft>
                <a:spcPts val="600"/>
              </a:spcAft>
              <a:buFont typeface="Arial" panose="020B0604020202020204" pitchFamily="34" charset="0"/>
              <a:buChar char="•"/>
            </a:pPr>
            <a:r>
              <a:rPr lang="en-US" sz="1400" dirty="0" smtClean="0">
                <a:solidFill>
                  <a:schemeClr val="bg1"/>
                </a:solidFill>
              </a:rPr>
              <a:t>Speaker Recognition</a:t>
            </a:r>
            <a:endParaRPr lang="en-US" sz="2400" dirty="0" smtClean="0">
              <a:solidFill>
                <a:schemeClr val="bg1"/>
              </a:solidFill>
            </a:endParaRPr>
          </a:p>
        </p:txBody>
      </p:sp>
      <p:sp>
        <p:nvSpPr>
          <p:cNvPr id="36" name="TextBox 35"/>
          <p:cNvSpPr txBox="1"/>
          <p:nvPr/>
        </p:nvSpPr>
        <p:spPr>
          <a:xfrm>
            <a:off x="7970837" y="2382367"/>
            <a:ext cx="2174836" cy="1301895"/>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1400" dirty="0" smtClean="0">
                <a:solidFill>
                  <a:schemeClr val="bg1"/>
                </a:solidFill>
              </a:rPr>
              <a:t>Computer Vision</a:t>
            </a:r>
          </a:p>
          <a:p>
            <a:pPr marL="342900" indent="-342900">
              <a:lnSpc>
                <a:spcPct val="90000"/>
              </a:lnSpc>
              <a:spcAft>
                <a:spcPts val="600"/>
              </a:spcAft>
              <a:buFont typeface="Arial" panose="020B0604020202020204" pitchFamily="34" charset="0"/>
              <a:buChar char="•"/>
            </a:pPr>
            <a:r>
              <a:rPr lang="en-US" sz="1400" dirty="0" smtClean="0">
                <a:solidFill>
                  <a:schemeClr val="bg1"/>
                </a:solidFill>
              </a:rPr>
              <a:t>Face</a:t>
            </a:r>
          </a:p>
          <a:p>
            <a:pPr marL="342900" indent="-342900">
              <a:lnSpc>
                <a:spcPct val="90000"/>
              </a:lnSpc>
              <a:spcAft>
                <a:spcPts val="600"/>
              </a:spcAft>
              <a:buFont typeface="Arial" panose="020B0604020202020204" pitchFamily="34" charset="0"/>
              <a:buChar char="•"/>
            </a:pPr>
            <a:r>
              <a:rPr lang="en-US" sz="1400" dirty="0" smtClean="0">
                <a:solidFill>
                  <a:schemeClr val="bg1"/>
                </a:solidFill>
              </a:rPr>
              <a:t>Emotion</a:t>
            </a:r>
          </a:p>
          <a:p>
            <a:pPr marL="342900" indent="-342900">
              <a:lnSpc>
                <a:spcPct val="90000"/>
              </a:lnSpc>
              <a:spcAft>
                <a:spcPts val="600"/>
              </a:spcAft>
              <a:buFont typeface="Arial" panose="020B0604020202020204" pitchFamily="34" charset="0"/>
              <a:buChar char="•"/>
            </a:pPr>
            <a:r>
              <a:rPr lang="en-US" sz="1400" dirty="0" smtClean="0">
                <a:solidFill>
                  <a:schemeClr val="bg1"/>
                </a:solidFill>
              </a:rPr>
              <a:t>Speech</a:t>
            </a:r>
          </a:p>
        </p:txBody>
      </p:sp>
      <p:cxnSp>
        <p:nvCxnSpPr>
          <p:cNvPr id="38" name="Straight Arrow Connector 37"/>
          <p:cNvCxnSpPr/>
          <p:nvPr/>
        </p:nvCxnSpPr>
        <p:spPr>
          <a:xfrm flipV="1">
            <a:off x="2725268" y="3984366"/>
            <a:ext cx="1627783" cy="10772"/>
          </a:xfrm>
          <a:prstGeom prst="straightConnector1">
            <a:avLst/>
          </a:prstGeom>
          <a:ln w="381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060" name="Picture 12" descr="http://outcom.bg/contents/uploads/2014/05/XCod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21128" y="1458369"/>
            <a:ext cx="1640709" cy="922512"/>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p:cNvSpPr txBox="1"/>
          <p:nvPr/>
        </p:nvSpPr>
        <p:spPr>
          <a:xfrm>
            <a:off x="10333037" y="2387003"/>
            <a:ext cx="2174836" cy="489365"/>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1400" dirty="0" smtClean="0">
                <a:solidFill>
                  <a:schemeClr val="bg1"/>
                </a:solidFill>
              </a:rPr>
              <a:t>Speech</a:t>
            </a:r>
          </a:p>
        </p:txBody>
      </p:sp>
      <p:pic>
        <p:nvPicPr>
          <p:cNvPr id="41" name="Picture 10" descr="http://dab1nmslvvntp.cloudfront.net/wp-content/uploads/2015/07/1436439824nodejs-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18255" y="4375217"/>
            <a:ext cx="1449720" cy="724860"/>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p:cNvSpPr txBox="1"/>
          <p:nvPr/>
        </p:nvSpPr>
        <p:spPr>
          <a:xfrm>
            <a:off x="6370637" y="5090967"/>
            <a:ext cx="2174836" cy="1301895"/>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1400" dirty="0" smtClean="0">
                <a:solidFill>
                  <a:schemeClr val="bg1"/>
                </a:solidFill>
              </a:rPr>
              <a:t>Computer Vision</a:t>
            </a:r>
          </a:p>
          <a:p>
            <a:pPr marL="342900" indent="-342900">
              <a:lnSpc>
                <a:spcPct val="90000"/>
              </a:lnSpc>
              <a:spcAft>
                <a:spcPts val="600"/>
              </a:spcAft>
              <a:buFont typeface="Arial" panose="020B0604020202020204" pitchFamily="34" charset="0"/>
              <a:buChar char="•"/>
            </a:pPr>
            <a:r>
              <a:rPr lang="en-US" sz="1400" dirty="0" smtClean="0">
                <a:solidFill>
                  <a:schemeClr val="bg1"/>
                </a:solidFill>
              </a:rPr>
              <a:t>Face</a:t>
            </a:r>
          </a:p>
          <a:p>
            <a:pPr marL="342900" indent="-342900">
              <a:lnSpc>
                <a:spcPct val="90000"/>
              </a:lnSpc>
              <a:spcAft>
                <a:spcPts val="600"/>
              </a:spcAft>
              <a:buFont typeface="Arial" panose="020B0604020202020204" pitchFamily="34" charset="0"/>
              <a:buChar char="•"/>
            </a:pPr>
            <a:r>
              <a:rPr lang="en-US" sz="1400" dirty="0" smtClean="0">
                <a:solidFill>
                  <a:schemeClr val="bg1"/>
                </a:solidFill>
              </a:rPr>
              <a:t>Emotion</a:t>
            </a:r>
          </a:p>
          <a:p>
            <a:pPr marL="342900" indent="-342900">
              <a:lnSpc>
                <a:spcPct val="90000"/>
              </a:lnSpc>
              <a:spcAft>
                <a:spcPts val="600"/>
              </a:spcAft>
              <a:buFont typeface="Arial" panose="020B0604020202020204" pitchFamily="34" charset="0"/>
              <a:buChar char="•"/>
            </a:pPr>
            <a:r>
              <a:rPr lang="en-US" sz="1400" dirty="0" smtClean="0">
                <a:solidFill>
                  <a:schemeClr val="bg1"/>
                </a:solidFill>
              </a:rPr>
              <a:t>Video</a:t>
            </a:r>
          </a:p>
        </p:txBody>
      </p:sp>
      <p:pic>
        <p:nvPicPr>
          <p:cNvPr id="43" name="Picture 2" descr="https://upload.wikimedia.org/wikipedia/commons/thumb/c/c3/Python-logo-notext.svg/2000px-Python-logo-notext.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47237" y="4335462"/>
            <a:ext cx="699851" cy="699851"/>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p:cNvSpPr txBox="1"/>
          <p:nvPr/>
        </p:nvSpPr>
        <p:spPr>
          <a:xfrm>
            <a:off x="9037637" y="5080252"/>
            <a:ext cx="2174836" cy="1031051"/>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1400" dirty="0" smtClean="0">
                <a:solidFill>
                  <a:schemeClr val="bg1"/>
                </a:solidFill>
              </a:rPr>
              <a:t>Computer Vision</a:t>
            </a:r>
          </a:p>
          <a:p>
            <a:pPr marL="342900" indent="-342900">
              <a:lnSpc>
                <a:spcPct val="90000"/>
              </a:lnSpc>
              <a:spcAft>
                <a:spcPts val="600"/>
              </a:spcAft>
              <a:buFont typeface="Arial" panose="020B0604020202020204" pitchFamily="34" charset="0"/>
              <a:buChar char="•"/>
            </a:pPr>
            <a:r>
              <a:rPr lang="en-US" sz="1400" dirty="0" smtClean="0">
                <a:solidFill>
                  <a:schemeClr val="bg1"/>
                </a:solidFill>
              </a:rPr>
              <a:t>Face</a:t>
            </a:r>
          </a:p>
          <a:p>
            <a:pPr marL="342900" indent="-342900">
              <a:lnSpc>
                <a:spcPct val="90000"/>
              </a:lnSpc>
              <a:spcAft>
                <a:spcPts val="600"/>
              </a:spcAft>
              <a:buFont typeface="Arial" panose="020B0604020202020204" pitchFamily="34" charset="0"/>
              <a:buChar char="•"/>
            </a:pPr>
            <a:r>
              <a:rPr lang="en-US" sz="1400" dirty="0" smtClean="0">
                <a:solidFill>
                  <a:schemeClr val="bg1"/>
                </a:solidFill>
              </a:rPr>
              <a:t>Emotion</a:t>
            </a:r>
          </a:p>
        </p:txBody>
      </p:sp>
    </p:spTree>
    <p:extLst>
      <p:ext uri="{BB962C8B-B14F-4D97-AF65-F5344CB8AC3E}">
        <p14:creationId xmlns:p14="http://schemas.microsoft.com/office/powerpoint/2010/main" val="2642550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03237" y="1211262"/>
            <a:ext cx="7314044" cy="3475534"/>
          </a:xfrm>
        </p:spPr>
        <p:txBody>
          <a:bodyPr/>
          <a:lstStyle/>
          <a:p>
            <a:r>
              <a:rPr lang="en-US" dirty="0" smtClean="0">
                <a:solidFill>
                  <a:schemeClr val="bg1"/>
                </a:solidFill>
              </a:rPr>
              <a:t>Let’s build something</a:t>
            </a:r>
            <a:endParaRPr lang="en-US" dirty="0">
              <a:solidFill>
                <a:schemeClr val="bg1"/>
              </a:solidFill>
            </a:endParaRPr>
          </a:p>
        </p:txBody>
      </p:sp>
      <p:sp>
        <p:nvSpPr>
          <p:cNvPr id="3" name="Rectangle 2"/>
          <p:cNvSpPr/>
          <p:nvPr/>
        </p:nvSpPr>
        <p:spPr bwMode="auto">
          <a:xfrm>
            <a:off x="4313237" y="6566901"/>
            <a:ext cx="3962400" cy="45720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00453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2"/>
          <p:cNvSpPr txBox="1">
            <a:spLocks/>
          </p:cNvSpPr>
          <p:nvPr/>
        </p:nvSpPr>
        <p:spPr>
          <a:xfrm>
            <a:off x="4816475" y="2345594"/>
            <a:ext cx="8275638" cy="1877437"/>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4400" kern="0" dirty="0">
                <a:gradFill>
                  <a:gsLst>
                    <a:gs pos="1250">
                      <a:srgbClr val="404040"/>
                    </a:gs>
                    <a:gs pos="100000">
                      <a:srgbClr val="404040"/>
                    </a:gs>
                  </a:gsLst>
                  <a:lin ang="5400000" scaled="0"/>
                </a:gradFill>
              </a:rPr>
              <a:t>Vision </a:t>
            </a:r>
            <a:r>
              <a:rPr lang="en-US" sz="4400" kern="0" dirty="0" smtClean="0">
                <a:gradFill>
                  <a:gsLst>
                    <a:gs pos="1250">
                      <a:srgbClr val="404040"/>
                    </a:gs>
                    <a:gs pos="100000">
                      <a:srgbClr val="404040"/>
                    </a:gs>
                  </a:gsLst>
                  <a:lin ang="5400000" scaled="0"/>
                </a:gradFill>
              </a:rPr>
              <a:t>APIs</a:t>
            </a:r>
            <a:endParaRPr lang="en-US" kern="0" dirty="0">
              <a:gradFill>
                <a:gsLst>
                  <a:gs pos="1250">
                    <a:srgbClr val="404040"/>
                  </a:gs>
                  <a:gs pos="100000">
                    <a:srgbClr val="404040"/>
                  </a:gs>
                </a:gsLst>
                <a:lin ang="5400000" scaled="0"/>
              </a:gradFill>
            </a:endParaRPr>
          </a:p>
          <a:p>
            <a:r>
              <a:rPr lang="en-US" sz="3200" dirty="0" smtClean="0">
                <a:gradFill>
                  <a:gsLst>
                    <a:gs pos="1250">
                      <a:srgbClr val="404040"/>
                    </a:gs>
                    <a:gs pos="100000">
                      <a:srgbClr val="404040"/>
                    </a:gs>
                  </a:gsLst>
                  <a:lin ang="5400000" scaled="0"/>
                </a:gradFill>
                <a:latin typeface="Segoe UI"/>
              </a:rPr>
              <a:t>Analyze </a:t>
            </a:r>
            <a:r>
              <a:rPr lang="en-US" sz="3200" dirty="0">
                <a:gradFill>
                  <a:gsLst>
                    <a:gs pos="1250">
                      <a:srgbClr val="404040"/>
                    </a:gs>
                    <a:gs pos="100000">
                      <a:srgbClr val="404040"/>
                    </a:gs>
                  </a:gsLst>
                  <a:lin ang="5400000" scaled="0"/>
                </a:gradFill>
                <a:latin typeface="Segoe UI"/>
              </a:rPr>
              <a:t>an </a:t>
            </a:r>
            <a:r>
              <a:rPr lang="en-US" sz="3200" dirty="0" smtClean="0">
                <a:gradFill>
                  <a:gsLst>
                    <a:gs pos="1250">
                      <a:srgbClr val="404040"/>
                    </a:gs>
                    <a:gs pos="100000">
                      <a:srgbClr val="404040"/>
                    </a:gs>
                  </a:gsLst>
                  <a:lin ang="5400000" scaled="0"/>
                </a:gradFill>
                <a:latin typeface="Segoe UI"/>
              </a:rPr>
              <a:t>Image</a:t>
            </a:r>
          </a:p>
          <a:p>
            <a:r>
              <a:rPr lang="en-US" sz="3200" dirty="0" smtClean="0">
                <a:gradFill>
                  <a:gsLst>
                    <a:gs pos="1250">
                      <a:srgbClr val="404040"/>
                    </a:gs>
                    <a:gs pos="100000">
                      <a:srgbClr val="404040"/>
                    </a:gs>
                  </a:gsLst>
                  <a:lin ang="5400000" scaled="0"/>
                </a:gradFill>
                <a:latin typeface="Segoe UI"/>
              </a:rPr>
              <a:t>OCR</a:t>
            </a:r>
          </a:p>
        </p:txBody>
      </p:sp>
      <p:sp>
        <p:nvSpPr>
          <p:cNvPr id="13" name="Parallelogram 12"/>
          <p:cNvSpPr/>
          <p:nvPr/>
        </p:nvSpPr>
        <p:spPr bwMode="auto">
          <a:xfrm>
            <a:off x="2260420" y="1916112"/>
            <a:ext cx="2484374" cy="3124200"/>
          </a:xfrm>
          <a:prstGeom prst="parallelogram">
            <a:avLst>
              <a:gd name="adj" fmla="val 55592"/>
            </a:avLst>
          </a:prstGeom>
          <a:solidFill>
            <a:srgbClr val="D7D7D7"/>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nvGrpSpPr>
          <p:cNvPr id="3" name="Group 2"/>
          <p:cNvGrpSpPr/>
          <p:nvPr/>
        </p:nvGrpSpPr>
        <p:grpSpPr>
          <a:xfrm>
            <a:off x="-17463" y="1916112"/>
            <a:ext cx="3664152" cy="3124200"/>
            <a:chOff x="-17463" y="1916112"/>
            <a:chExt cx="3664152" cy="3124200"/>
          </a:xfrm>
        </p:grpSpPr>
        <p:sp>
          <p:nvSpPr>
            <p:cNvPr id="15" name="Flowchart: Process 8"/>
            <p:cNvSpPr/>
            <p:nvPr/>
          </p:nvSpPr>
          <p:spPr bwMode="auto">
            <a:xfrm flipH="1" flipV="1">
              <a:off x="-17463" y="191611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Screen Clipping"/>
            <p:cNvPicPr>
              <a:picLocks noChangeAspect="1"/>
            </p:cNvPicPr>
            <p:nvPr/>
          </p:nvPicPr>
          <p:blipFill rotWithShape="1">
            <a:blip r:embed="rId3">
              <a:extLst>
                <a:ext uri="{28A0092B-C50C-407E-A947-70E740481C1C}">
                  <a14:useLocalDpi xmlns:a14="http://schemas.microsoft.com/office/drawing/2010/main" val="0"/>
                </a:ext>
              </a:extLst>
            </a:blip>
            <a:srcRect r="8865" b="17125"/>
            <a:stretch/>
          </p:blipFill>
          <p:spPr>
            <a:xfrm>
              <a:off x="274638" y="2582862"/>
              <a:ext cx="2186895" cy="1536701"/>
            </a:xfrm>
            <a:prstGeom prst="rect">
              <a:avLst/>
            </a:prstGeom>
          </p:spPr>
        </p:pic>
      </p:grpSp>
    </p:spTree>
    <p:extLst>
      <p:ext uri="{BB962C8B-B14F-4D97-AF65-F5344CB8AC3E}">
        <p14:creationId xmlns:p14="http://schemas.microsoft.com/office/powerpoint/2010/main" val="10645154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42" presetClass="path" presetSubtype="0" decel="100000" fill="hold" grpId="1" nodeType="withEffect">
                                  <p:stCondLst>
                                    <p:cond delay="250"/>
                                  </p:stCondLst>
                                  <p:childTnLst>
                                    <p:animMotion origin="layout" path="M -0.01864 0.00023 L 1.27138E-6 -6.7635E-7 " pathEditMode="relative" rAng="0" ptsTypes="AA">
                                      <p:cBhvr>
                                        <p:cTn id="17" dur="500" fill="hold"/>
                                        <p:tgtEl>
                                          <p:spTgt spid="12"/>
                                        </p:tgtEl>
                                        <p:attrNameLst>
                                          <p:attrName>ppt_x</p:attrName>
                                          <p:attrName>ppt_y</p:attrName>
                                        </p:attrNameLst>
                                      </p:cBhvr>
                                      <p:rCtr x="932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920" t="1414" r="1776" b="547"/>
          <a:stretch/>
        </p:blipFill>
        <p:spPr>
          <a:xfrm>
            <a:off x="274638" y="1762825"/>
            <a:ext cx="5486400" cy="4744337"/>
          </a:xfrm>
          <a:prstGeom prst="rect">
            <a:avLst/>
          </a:prstGeom>
        </p:spPr>
      </p:pic>
      <p:grpSp>
        <p:nvGrpSpPr>
          <p:cNvPr id="13" name="Group 12"/>
          <p:cNvGrpSpPr/>
          <p:nvPr/>
        </p:nvGrpSpPr>
        <p:grpSpPr>
          <a:xfrm>
            <a:off x="-355601" y="301625"/>
            <a:ext cx="1849438" cy="917575"/>
            <a:chOff x="-355601" y="301625"/>
            <a:chExt cx="1849438" cy="917575"/>
          </a:xfrm>
        </p:grpSpPr>
        <p:sp>
          <p:nvSpPr>
            <p:cNvPr id="14"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15" name="Picture 14" descr="Screen Clipping"/>
            <p:cNvPicPr>
              <a:picLocks noChangeAspect="1"/>
            </p:cNvPicPr>
            <p:nvPr/>
          </p:nvPicPr>
          <p:blipFill rotWithShape="1">
            <a:blip r:embed="rId4">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sp>
        <p:nvSpPr>
          <p:cNvPr id="16"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404040"/>
                    </a:gs>
                    <a:gs pos="100000">
                      <a:srgbClr val="404040"/>
                    </a:gs>
                  </a:gsLst>
                  <a:lin ang="5400000" scaled="0"/>
                </a:gradFill>
              </a:rPr>
              <a:t>Analyze Image – Example</a:t>
            </a:r>
          </a:p>
        </p:txBody>
      </p:sp>
      <p:grpSp>
        <p:nvGrpSpPr>
          <p:cNvPr id="17" name="Group 16"/>
          <p:cNvGrpSpPr/>
          <p:nvPr/>
        </p:nvGrpSpPr>
        <p:grpSpPr>
          <a:xfrm>
            <a:off x="5951537" y="1634774"/>
            <a:ext cx="5333999" cy="444851"/>
            <a:chOff x="3932238" y="1599624"/>
            <a:chExt cx="5333999" cy="444851"/>
          </a:xfrm>
        </p:grpSpPr>
        <p:cxnSp>
          <p:nvCxnSpPr>
            <p:cNvPr id="18" name="Straight Connector 17"/>
            <p:cNvCxnSpPr/>
            <p:nvPr/>
          </p:nvCxnSpPr>
          <p:spPr>
            <a:xfrm>
              <a:off x="3932238" y="2044475"/>
              <a:ext cx="5333999" cy="0"/>
            </a:xfrm>
            <a:prstGeom prst="line">
              <a:avLst/>
            </a:prstGeom>
            <a:ln w="25400" cap="rnd">
              <a:solidFill>
                <a:srgbClr val="96969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4038599" y="1599624"/>
              <a:ext cx="2913762" cy="400110"/>
            </a:xfrm>
            <a:prstGeom prst="rect">
              <a:avLst/>
            </a:prstGeom>
          </p:spPr>
          <p:txBody>
            <a:bodyPr wrap="square">
              <a:spAutoFit/>
            </a:bodyPr>
            <a:lstStyle/>
            <a:p>
              <a:r>
                <a:rPr lang="en-US" sz="2000" dirty="0" smtClean="0">
                  <a:gradFill>
                    <a:gsLst>
                      <a:gs pos="0">
                        <a:srgbClr val="404040"/>
                      </a:gs>
                      <a:gs pos="100000">
                        <a:srgbClr val="404040"/>
                      </a:gs>
                    </a:gsLst>
                    <a:lin ang="5400000" scaled="0"/>
                  </a:gradFill>
                </a:rPr>
                <a:t>Type of Image:</a:t>
              </a:r>
              <a:endParaRPr lang="en-US" sz="2000" dirty="0">
                <a:gradFill>
                  <a:gsLst>
                    <a:gs pos="0">
                      <a:srgbClr val="404040"/>
                    </a:gs>
                    <a:gs pos="100000">
                      <a:srgbClr val="404040"/>
                    </a:gs>
                  </a:gsLst>
                  <a:lin ang="5400000" scaled="0"/>
                </a:gradFill>
              </a:endParaRPr>
            </a:p>
          </p:txBody>
        </p:sp>
      </p:grpSp>
      <p:sp>
        <p:nvSpPr>
          <p:cNvPr id="21" name="TextBox 20"/>
          <p:cNvSpPr txBox="1"/>
          <p:nvPr/>
        </p:nvSpPr>
        <p:spPr>
          <a:xfrm>
            <a:off x="5964237" y="2087563"/>
            <a:ext cx="3846566" cy="1031051"/>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gradFill>
                  <a:gsLst>
                    <a:gs pos="2917">
                      <a:srgbClr val="404040"/>
                    </a:gs>
                    <a:gs pos="30000">
                      <a:srgbClr val="404040"/>
                    </a:gs>
                  </a:gsLst>
                  <a:lin ang="5400000" scaled="0"/>
                </a:gradFill>
              </a:rPr>
              <a:t>Clip Art Type	0 Non-clipart</a:t>
            </a:r>
          </a:p>
          <a:p>
            <a:pPr>
              <a:lnSpc>
                <a:spcPct val="90000"/>
              </a:lnSpc>
              <a:spcAft>
                <a:spcPts val="600"/>
              </a:spcAft>
            </a:pPr>
            <a:r>
              <a:rPr lang="en-US" sz="1400" dirty="0" smtClean="0">
                <a:gradFill>
                  <a:gsLst>
                    <a:gs pos="2917">
                      <a:srgbClr val="404040"/>
                    </a:gs>
                    <a:gs pos="30000">
                      <a:srgbClr val="404040"/>
                    </a:gs>
                  </a:gsLst>
                  <a:lin ang="5400000" scaled="0"/>
                </a:gradFill>
              </a:rPr>
              <a:t>Line Drawing Type	0 Non-Line Drawing</a:t>
            </a:r>
          </a:p>
          <a:p>
            <a:pPr>
              <a:lnSpc>
                <a:spcPct val="90000"/>
              </a:lnSpc>
              <a:spcAft>
                <a:spcPts val="600"/>
              </a:spcAft>
            </a:pPr>
            <a:r>
              <a:rPr lang="en-US" sz="1400" dirty="0" smtClean="0">
                <a:gradFill>
                  <a:gsLst>
                    <a:gs pos="2917">
                      <a:srgbClr val="404040"/>
                    </a:gs>
                    <a:gs pos="30000">
                      <a:srgbClr val="404040"/>
                    </a:gs>
                  </a:gsLst>
                  <a:lin ang="5400000" scaled="0"/>
                </a:gradFill>
              </a:rPr>
              <a:t>Black &amp; White Image	False</a:t>
            </a:r>
          </a:p>
        </p:txBody>
      </p:sp>
      <p:grpSp>
        <p:nvGrpSpPr>
          <p:cNvPr id="22" name="Group 21"/>
          <p:cNvGrpSpPr/>
          <p:nvPr/>
        </p:nvGrpSpPr>
        <p:grpSpPr>
          <a:xfrm>
            <a:off x="5951537" y="3123085"/>
            <a:ext cx="5333999" cy="444851"/>
            <a:chOff x="3932238" y="1599624"/>
            <a:chExt cx="5333999" cy="444851"/>
          </a:xfrm>
        </p:grpSpPr>
        <p:cxnSp>
          <p:nvCxnSpPr>
            <p:cNvPr id="23" name="Straight Connector 22"/>
            <p:cNvCxnSpPr/>
            <p:nvPr/>
          </p:nvCxnSpPr>
          <p:spPr>
            <a:xfrm>
              <a:off x="3932238" y="2044475"/>
              <a:ext cx="5333999" cy="0"/>
            </a:xfrm>
            <a:prstGeom prst="line">
              <a:avLst/>
            </a:prstGeom>
            <a:ln w="25400" cap="rnd">
              <a:solidFill>
                <a:srgbClr val="96969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4038599" y="1599624"/>
              <a:ext cx="2913762" cy="400110"/>
            </a:xfrm>
            <a:prstGeom prst="rect">
              <a:avLst/>
            </a:prstGeom>
          </p:spPr>
          <p:txBody>
            <a:bodyPr wrap="square">
              <a:spAutoFit/>
            </a:bodyPr>
            <a:lstStyle/>
            <a:p>
              <a:r>
                <a:rPr lang="en-US" sz="2000" dirty="0" smtClean="0">
                  <a:gradFill>
                    <a:gsLst>
                      <a:gs pos="0">
                        <a:srgbClr val="404040"/>
                      </a:gs>
                      <a:gs pos="100000">
                        <a:srgbClr val="404040"/>
                      </a:gs>
                    </a:gsLst>
                    <a:lin ang="5400000" scaled="0"/>
                  </a:gradFill>
                </a:rPr>
                <a:t>Content of Image:</a:t>
              </a:r>
              <a:endParaRPr lang="en-US" sz="2000" dirty="0">
                <a:gradFill>
                  <a:gsLst>
                    <a:gs pos="0">
                      <a:srgbClr val="404040"/>
                    </a:gs>
                    <a:gs pos="100000">
                      <a:srgbClr val="404040"/>
                    </a:gs>
                  </a:gsLst>
                  <a:lin ang="5400000" scaled="0"/>
                </a:gradFill>
              </a:endParaRPr>
            </a:p>
          </p:txBody>
        </p:sp>
      </p:grpSp>
      <p:sp>
        <p:nvSpPr>
          <p:cNvPr id="25" name="TextBox 24"/>
          <p:cNvSpPr txBox="1"/>
          <p:nvPr/>
        </p:nvSpPr>
        <p:spPr>
          <a:xfrm>
            <a:off x="5964237" y="3575874"/>
            <a:ext cx="6456255" cy="1447319"/>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gradFill>
                  <a:gsLst>
                    <a:gs pos="2917">
                      <a:srgbClr val="404040"/>
                    </a:gs>
                    <a:gs pos="30000">
                      <a:srgbClr val="404040"/>
                    </a:gs>
                  </a:gsLst>
                  <a:lin ang="5400000" scaled="0"/>
                </a:gradFill>
              </a:rPr>
              <a:t>Categories		</a:t>
            </a:r>
            <a:r>
              <a:rPr lang="en-US" sz="1050" dirty="0"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“name”: “</a:t>
            </a:r>
            <a:r>
              <a:rPr lang="en-US" sz="1050" dirty="0" err="1"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people_swimming</a:t>
            </a:r>
            <a:r>
              <a:rPr lang="en-US" sz="1050" dirty="0"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“score”: 0.099609375 }]</a:t>
            </a:r>
          </a:p>
          <a:p>
            <a:pPr>
              <a:lnSpc>
                <a:spcPct val="90000"/>
              </a:lnSpc>
              <a:spcAft>
                <a:spcPts val="600"/>
              </a:spcAft>
            </a:pPr>
            <a:r>
              <a:rPr lang="en-US" sz="1400" dirty="0" smtClean="0">
                <a:gradFill>
                  <a:gsLst>
                    <a:gs pos="2917">
                      <a:srgbClr val="404040"/>
                    </a:gs>
                    <a:gs pos="30000">
                      <a:srgbClr val="404040"/>
                    </a:gs>
                  </a:gsLst>
                  <a:lin ang="5400000" scaled="0"/>
                </a:gradFill>
              </a:rPr>
              <a:t>Adult Content	False</a:t>
            </a:r>
          </a:p>
          <a:p>
            <a:pPr>
              <a:lnSpc>
                <a:spcPct val="90000"/>
              </a:lnSpc>
              <a:spcAft>
                <a:spcPts val="600"/>
              </a:spcAft>
            </a:pPr>
            <a:r>
              <a:rPr lang="en-US" sz="1400" dirty="0" smtClean="0">
                <a:gradFill>
                  <a:gsLst>
                    <a:gs pos="2917">
                      <a:srgbClr val="404040"/>
                    </a:gs>
                    <a:gs pos="30000">
                      <a:srgbClr val="404040"/>
                    </a:gs>
                  </a:gsLst>
                  <a:lin ang="5400000" scaled="0"/>
                </a:gradFill>
              </a:rPr>
              <a:t>Adult Score		0.18533889949321747</a:t>
            </a:r>
          </a:p>
          <a:p>
            <a:pPr>
              <a:lnSpc>
                <a:spcPct val="90000"/>
              </a:lnSpc>
              <a:spcAft>
                <a:spcPts val="600"/>
              </a:spcAft>
            </a:pPr>
            <a:r>
              <a:rPr lang="en-US" sz="1400" dirty="0" smtClean="0">
                <a:gradFill>
                  <a:gsLst>
                    <a:gs pos="2917">
                      <a:srgbClr val="404040"/>
                    </a:gs>
                    <a:gs pos="30000">
                      <a:srgbClr val="404040"/>
                    </a:gs>
                  </a:gsLst>
                  <a:lin ang="5400000" scaled="0"/>
                </a:gradFill>
              </a:rPr>
              <a:t>Faces	</a:t>
            </a:r>
            <a:r>
              <a:rPr lang="en-US" sz="1400" dirty="0">
                <a:gradFill>
                  <a:gsLst>
                    <a:gs pos="2917">
                      <a:srgbClr val="404040"/>
                    </a:gs>
                    <a:gs pos="30000">
                      <a:srgbClr val="404040"/>
                    </a:gs>
                  </a:gsLst>
                  <a:lin ang="5400000" scaled="0"/>
                </a:gradFill>
              </a:rPr>
              <a:t>	</a:t>
            </a:r>
            <a:r>
              <a:rPr lang="en-US" sz="1050" dirty="0"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“age”: 27, “gender”: “Male”, “</a:t>
            </a:r>
            <a:r>
              <a:rPr lang="en-US" sz="1050" dirty="0" err="1"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faceRectangle</a:t>
            </a:r>
            <a:r>
              <a:rPr lang="en-US" sz="1050" dirty="0"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a:t>
            </a:r>
            <a:br>
              <a:rPr lang="en-US" sz="1050" dirty="0"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br>
            <a:r>
              <a:rPr lang="en-US" sz="1050" dirty="0"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{“left”: 472, “top”: 258, “width”: 199, “height”: 199}}]</a:t>
            </a:r>
            <a:endParaRPr lang="en-US" sz="105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endParaRPr>
          </a:p>
        </p:txBody>
      </p:sp>
      <p:grpSp>
        <p:nvGrpSpPr>
          <p:cNvPr id="26" name="Group 25"/>
          <p:cNvGrpSpPr/>
          <p:nvPr/>
        </p:nvGrpSpPr>
        <p:grpSpPr>
          <a:xfrm>
            <a:off x="5951537" y="4949473"/>
            <a:ext cx="5333999" cy="444851"/>
            <a:chOff x="3932238" y="1599624"/>
            <a:chExt cx="5333999" cy="444851"/>
          </a:xfrm>
        </p:grpSpPr>
        <p:cxnSp>
          <p:nvCxnSpPr>
            <p:cNvPr id="27" name="Straight Connector 26"/>
            <p:cNvCxnSpPr/>
            <p:nvPr/>
          </p:nvCxnSpPr>
          <p:spPr>
            <a:xfrm>
              <a:off x="3932238" y="2044475"/>
              <a:ext cx="5333999" cy="0"/>
            </a:xfrm>
            <a:prstGeom prst="line">
              <a:avLst/>
            </a:prstGeom>
            <a:ln w="25400" cap="rnd">
              <a:solidFill>
                <a:srgbClr val="96969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4038599" y="1599624"/>
              <a:ext cx="2913762" cy="400110"/>
            </a:xfrm>
            <a:prstGeom prst="rect">
              <a:avLst/>
            </a:prstGeom>
          </p:spPr>
          <p:txBody>
            <a:bodyPr wrap="square">
              <a:spAutoFit/>
            </a:bodyPr>
            <a:lstStyle/>
            <a:p>
              <a:r>
                <a:rPr lang="en-US" sz="2000" dirty="0" smtClean="0">
                  <a:gradFill>
                    <a:gsLst>
                      <a:gs pos="0">
                        <a:srgbClr val="404040"/>
                      </a:gs>
                      <a:gs pos="100000">
                        <a:srgbClr val="404040"/>
                      </a:gs>
                    </a:gsLst>
                    <a:lin ang="5400000" scaled="0"/>
                  </a:gradFill>
                </a:rPr>
                <a:t>Image Colors:</a:t>
              </a:r>
              <a:endParaRPr lang="en-US" sz="2000" dirty="0">
                <a:gradFill>
                  <a:gsLst>
                    <a:gs pos="0">
                      <a:srgbClr val="404040"/>
                    </a:gs>
                    <a:gs pos="100000">
                      <a:srgbClr val="404040"/>
                    </a:gs>
                  </a:gsLst>
                  <a:lin ang="5400000" scaled="0"/>
                </a:gradFill>
              </a:endParaRPr>
            </a:p>
          </p:txBody>
        </p:sp>
      </p:grpSp>
      <p:grpSp>
        <p:nvGrpSpPr>
          <p:cNvPr id="31" name="Group 30"/>
          <p:cNvGrpSpPr/>
          <p:nvPr/>
        </p:nvGrpSpPr>
        <p:grpSpPr>
          <a:xfrm>
            <a:off x="5964237" y="5402262"/>
            <a:ext cx="3661772" cy="1301895"/>
            <a:chOff x="5964237" y="5402262"/>
            <a:chExt cx="3661772" cy="1301895"/>
          </a:xfrm>
        </p:grpSpPr>
        <p:sp>
          <p:nvSpPr>
            <p:cNvPr id="29" name="TextBox 28"/>
            <p:cNvSpPr txBox="1"/>
            <p:nvPr/>
          </p:nvSpPr>
          <p:spPr>
            <a:xfrm>
              <a:off x="5964237" y="5402262"/>
              <a:ext cx="3661772" cy="130189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rgbClr val="404040"/>
                      </a:gs>
                      <a:gs pos="30000">
                        <a:srgbClr val="404040"/>
                      </a:gs>
                    </a:gsLst>
                    <a:lin ang="5400000" scaled="0"/>
                  </a:gradFill>
                </a:rPr>
                <a:t>Dominant Color Background	White</a:t>
              </a:r>
            </a:p>
            <a:p>
              <a:pPr>
                <a:lnSpc>
                  <a:spcPct val="90000"/>
                </a:lnSpc>
                <a:spcAft>
                  <a:spcPts val="600"/>
                </a:spcAft>
              </a:pPr>
              <a:r>
                <a:rPr lang="en-US" sz="1400" dirty="0" smtClean="0">
                  <a:gradFill>
                    <a:gsLst>
                      <a:gs pos="2917">
                        <a:srgbClr val="404040"/>
                      </a:gs>
                      <a:gs pos="30000">
                        <a:srgbClr val="404040"/>
                      </a:gs>
                    </a:gsLst>
                    <a:lin ang="5400000" scaled="0"/>
                  </a:gradFill>
                </a:rPr>
                <a:t>Dominant Color Foreground	Grey</a:t>
              </a:r>
            </a:p>
            <a:p>
              <a:pPr>
                <a:lnSpc>
                  <a:spcPct val="90000"/>
                </a:lnSpc>
                <a:spcAft>
                  <a:spcPts val="600"/>
                </a:spcAft>
              </a:pPr>
              <a:r>
                <a:rPr lang="en-US" sz="1400" dirty="0" smtClean="0">
                  <a:gradFill>
                    <a:gsLst>
                      <a:gs pos="2917">
                        <a:srgbClr val="404040"/>
                      </a:gs>
                      <a:gs pos="30000">
                        <a:srgbClr val="404040"/>
                      </a:gs>
                    </a:gsLst>
                    <a:lin ang="5400000" scaled="0"/>
                  </a:gradFill>
                </a:rPr>
                <a:t>Dominant Colors		White</a:t>
              </a:r>
            </a:p>
            <a:p>
              <a:pPr>
                <a:lnSpc>
                  <a:spcPct val="90000"/>
                </a:lnSpc>
                <a:spcAft>
                  <a:spcPts val="600"/>
                </a:spcAft>
              </a:pPr>
              <a:r>
                <a:rPr lang="en-US" sz="1400" dirty="0" smtClean="0">
                  <a:gradFill>
                    <a:gsLst>
                      <a:gs pos="2917">
                        <a:srgbClr val="404040"/>
                      </a:gs>
                      <a:gs pos="30000">
                        <a:srgbClr val="404040"/>
                      </a:gs>
                    </a:gsLst>
                    <a:lin ang="5400000" scaled="0"/>
                  </a:gradFill>
                </a:rPr>
                <a:t>Accent Color		</a:t>
              </a:r>
              <a:endParaRPr lang="en-US" sz="1400" dirty="0">
                <a:gradFill>
                  <a:gsLst>
                    <a:gs pos="2917">
                      <a:srgbClr val="404040"/>
                    </a:gs>
                    <a:gs pos="30000">
                      <a:srgbClr val="404040"/>
                    </a:gs>
                  </a:gsLst>
                  <a:lin ang="5400000" scaled="0"/>
                </a:gradFill>
              </a:endParaRPr>
            </a:p>
          </p:txBody>
        </p:sp>
        <p:sp>
          <p:nvSpPr>
            <p:cNvPr id="30" name="Rectangle 29"/>
            <p:cNvSpPr/>
            <p:nvPr/>
          </p:nvSpPr>
          <p:spPr bwMode="auto">
            <a:xfrm>
              <a:off x="8961437" y="6347460"/>
              <a:ext cx="228600" cy="228600"/>
            </a:xfrm>
            <a:prstGeom prst="rect">
              <a:avLst/>
            </a:prstGeom>
            <a:solidFill>
              <a:srgbClr val="1BA2B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821721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nodeType="withEffect">
                                  <p:stCondLst>
                                    <p:cond delay="0"/>
                                  </p:stCondLst>
                                  <p:childTnLst>
                                    <p:animMotion origin="layout" path="M -4.85065E-6 -0.03564 L -4.85065E-6 3.01861E-6 " pathEditMode="relative" rAng="0" ptsTypes="AA">
                                      <p:cBhvr>
                                        <p:cTn id="14" dur="500" fill="hold"/>
                                        <p:tgtEl>
                                          <p:spTgt spid="17"/>
                                        </p:tgtEl>
                                        <p:attrNameLst>
                                          <p:attrName>ppt_x</p:attrName>
                                          <p:attrName>ppt_y</p:attrName>
                                        </p:attrNameLst>
                                      </p:cBhvr>
                                      <p:rCtr x="0" y="1770"/>
                                    </p:animMotion>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42" presetClass="path" presetSubtype="0" decel="100000" fill="hold" nodeType="withEffect">
                                  <p:stCondLst>
                                    <p:cond delay="0"/>
                                  </p:stCondLst>
                                  <p:childTnLst>
                                    <p:animMotion origin="layout" path="M -4.85065E-6 -0.03563 L -4.85065E-6 -1.52973E-6 " pathEditMode="relative" rAng="0" ptsTypes="AA">
                                      <p:cBhvr>
                                        <p:cTn id="25" dur="500" fill="hold"/>
                                        <p:tgtEl>
                                          <p:spTgt spid="22"/>
                                        </p:tgtEl>
                                        <p:attrNameLst>
                                          <p:attrName>ppt_x</p:attrName>
                                          <p:attrName>ppt_y</p:attrName>
                                        </p:attrNameLst>
                                      </p:cBhvr>
                                      <p:rCtr x="0" y="1770"/>
                                    </p:animMotion>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42" presetClass="path" presetSubtype="0" decel="100000" fill="hold" nodeType="withEffect">
                                  <p:stCondLst>
                                    <p:cond delay="0"/>
                                  </p:stCondLst>
                                  <p:childTnLst>
                                    <p:animMotion origin="layout" path="M -4.85065E-6 -0.03564 L -4.85065E-6 3.79029E-6 " pathEditMode="relative" rAng="0" ptsTypes="AA">
                                      <p:cBhvr>
                                        <p:cTn id="36" dur="500" fill="hold"/>
                                        <p:tgtEl>
                                          <p:spTgt spid="26"/>
                                        </p:tgtEl>
                                        <p:attrNameLst>
                                          <p:attrName>ppt_x</p:attrName>
                                          <p:attrName>ppt_y</p:attrName>
                                        </p:attrNameLst>
                                      </p:cBhvr>
                                      <p:rCtr x="0" y="1770"/>
                                    </p:animMotion>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813" y="1614841"/>
            <a:ext cx="4215356" cy="4795448"/>
          </a:xfrm>
          <a:prstGeom prst="rect">
            <a:avLst/>
          </a:prstGeom>
        </p:spPr>
      </p:pic>
      <p:sp>
        <p:nvSpPr>
          <p:cNvPr id="6"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404040"/>
                    </a:gs>
                    <a:gs pos="100000">
                      <a:srgbClr val="404040"/>
                    </a:gs>
                  </a:gsLst>
                  <a:lin ang="5400000" scaled="0"/>
                </a:gradFill>
              </a:rPr>
              <a:t>OCR – Example</a:t>
            </a:r>
          </a:p>
        </p:txBody>
      </p:sp>
      <p:grpSp>
        <p:nvGrpSpPr>
          <p:cNvPr id="7" name="Group 6"/>
          <p:cNvGrpSpPr/>
          <p:nvPr/>
        </p:nvGrpSpPr>
        <p:grpSpPr>
          <a:xfrm>
            <a:off x="-355601" y="301625"/>
            <a:ext cx="1849438" cy="917575"/>
            <a:chOff x="-355601" y="301625"/>
            <a:chExt cx="1849438" cy="917575"/>
          </a:xfrm>
        </p:grpSpPr>
        <p:sp>
          <p:nvSpPr>
            <p:cNvPr id="11"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12" name="Picture 11" descr="Screen Clipping"/>
            <p:cNvPicPr>
              <a:picLocks noChangeAspect="1"/>
            </p:cNvPicPr>
            <p:nvPr/>
          </p:nvPicPr>
          <p:blipFill rotWithShape="1">
            <a:blip r:embed="rId4">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sp>
        <p:nvSpPr>
          <p:cNvPr id="3" name="Rectangle 2"/>
          <p:cNvSpPr/>
          <p:nvPr/>
        </p:nvSpPr>
        <p:spPr>
          <a:xfrm>
            <a:off x="7727430" y="1731546"/>
            <a:ext cx="4294682" cy="5262979"/>
          </a:xfrm>
          <a:prstGeom prst="rect">
            <a:avLst/>
          </a:prstGeom>
        </p:spPr>
        <p:txBody>
          <a:bodyPr wrap="square">
            <a:spAutoFit/>
          </a:bodyPr>
          <a:lstStyle/>
          <a:p>
            <a:pPr defTabSz="91440"/>
            <a:r>
              <a:rPr lang="en-US" sz="1400" dirty="0" smtClean="0">
                <a:solidFill>
                  <a:srgbClr val="404040"/>
                </a:solidFill>
                <a:latin typeface="Consolas" panose="020B0609020204030204" pitchFamily="49" charset="0"/>
                <a:cs typeface="Consolas" panose="020B0609020204030204" pitchFamily="49" charset="0"/>
              </a:rPr>
              <a:t>JSON:</a:t>
            </a:r>
          </a:p>
          <a:p>
            <a:pPr defTabSz="91440"/>
            <a:r>
              <a:rPr lang="en-US" sz="1400" dirty="0" smtClean="0">
                <a:solidFill>
                  <a:srgbClr val="404040"/>
                </a:solidFill>
                <a:latin typeface="Consolas" panose="020B0609020204030204" pitchFamily="49" charset="0"/>
                <a:cs typeface="Consolas" panose="020B0609020204030204" pitchFamily="49" charset="0"/>
              </a:rPr>
              <a:t>{</a:t>
            </a:r>
            <a:endParaRPr lang="en-US" sz="1400" dirty="0">
              <a:solidFill>
                <a:srgbClr val="404040"/>
              </a:solidFill>
              <a:latin typeface="Consolas" panose="020B0609020204030204" pitchFamily="49" charset="0"/>
              <a:cs typeface="Consolas" panose="020B0609020204030204" pitchFamily="49" charset="0"/>
            </a:endParaRPr>
          </a:p>
          <a:p>
            <a:pPr defTabSz="91440"/>
            <a:r>
              <a:rPr lang="en-US" sz="1400" dirty="0">
                <a:solidFill>
                  <a:srgbClr val="404040"/>
                </a:solidFill>
                <a:latin typeface="Consolas" panose="020B0609020204030204" pitchFamily="49" charset="0"/>
                <a:cs typeface="Consolas" panose="020B0609020204030204" pitchFamily="49" charset="0"/>
              </a:rPr>
              <a:t>	"</a:t>
            </a:r>
            <a:r>
              <a:rPr lang="en-US" sz="1400" dirty="0" smtClean="0">
                <a:solidFill>
                  <a:srgbClr val="404040"/>
                </a:solidFill>
                <a:latin typeface="Consolas" panose="020B0609020204030204" pitchFamily="49" charset="0"/>
                <a:cs typeface="Consolas" panose="020B0609020204030204" pitchFamily="49" charset="0"/>
              </a:rPr>
              <a:t>language</a:t>
            </a:r>
            <a:r>
              <a:rPr lang="en-US" sz="1400" dirty="0">
                <a:solidFill>
                  <a:srgbClr val="404040"/>
                </a:solidFill>
                <a:latin typeface="Consolas" panose="020B0609020204030204" pitchFamily="49" charset="0"/>
                <a:cs typeface="Consolas" panose="020B0609020204030204" pitchFamily="49" charset="0"/>
              </a:rPr>
              <a:t>": "</a:t>
            </a:r>
            <a:r>
              <a:rPr lang="en-US" sz="1400" dirty="0" err="1">
                <a:solidFill>
                  <a:srgbClr val="404040"/>
                </a:solidFill>
                <a:latin typeface="Consolas" panose="020B0609020204030204" pitchFamily="49" charset="0"/>
                <a:cs typeface="Consolas" panose="020B0609020204030204" pitchFamily="49" charset="0"/>
              </a:rPr>
              <a:t>en</a:t>
            </a:r>
            <a:r>
              <a:rPr lang="en-US" sz="1400" dirty="0">
                <a:solidFill>
                  <a:srgbClr val="404040"/>
                </a:solidFill>
                <a:latin typeface="Consolas" panose="020B0609020204030204" pitchFamily="49" charset="0"/>
                <a:cs typeface="Consolas" panose="020B0609020204030204" pitchFamily="49" charset="0"/>
              </a:rPr>
              <a:t>",</a:t>
            </a:r>
          </a:p>
          <a:p>
            <a:pPr defTabSz="91440"/>
            <a:r>
              <a:rPr lang="en-US" sz="1400" dirty="0">
                <a:solidFill>
                  <a:srgbClr val="404040"/>
                </a:solidFill>
                <a:latin typeface="Consolas" panose="020B0609020204030204" pitchFamily="49" charset="0"/>
                <a:cs typeface="Consolas" panose="020B0609020204030204" pitchFamily="49" charset="0"/>
              </a:rPr>
              <a:t>	"orientation": "Up",</a:t>
            </a:r>
          </a:p>
          <a:p>
            <a:pPr defTabSz="91440"/>
            <a:r>
              <a:rPr lang="en-US" sz="1400" dirty="0">
                <a:solidFill>
                  <a:srgbClr val="404040"/>
                </a:solidFill>
                <a:latin typeface="Consolas" panose="020B0609020204030204" pitchFamily="49" charset="0"/>
                <a:cs typeface="Consolas" panose="020B0609020204030204" pitchFamily="49" charset="0"/>
              </a:rPr>
              <a:t>	"regions": [</a:t>
            </a:r>
          </a:p>
          <a:p>
            <a:pPr defTabSz="91440"/>
            <a:r>
              <a:rPr lang="en-US" sz="1400" dirty="0">
                <a:solidFill>
                  <a:srgbClr val="404040"/>
                </a:solidFill>
                <a:latin typeface="Consolas" panose="020B0609020204030204" pitchFamily="49" charset="0"/>
                <a:cs typeface="Consolas" panose="020B0609020204030204" pitchFamily="49" charset="0"/>
              </a:rPr>
              <a:t>		{</a:t>
            </a:r>
          </a:p>
          <a:p>
            <a:pPr defTabSz="91440"/>
            <a:r>
              <a:rPr lang="en-US" sz="1400" dirty="0">
                <a:solidFill>
                  <a:srgbClr val="404040"/>
                </a:solidFill>
                <a:latin typeface="Consolas" panose="020B0609020204030204" pitchFamily="49" charset="0"/>
                <a:cs typeface="Consolas" panose="020B0609020204030204" pitchFamily="49" charset="0"/>
              </a:rPr>
              <a:t>			"</a:t>
            </a:r>
            <a:r>
              <a:rPr lang="en-US" sz="1400" dirty="0" err="1">
                <a:solidFill>
                  <a:srgbClr val="404040"/>
                </a:solidFill>
                <a:latin typeface="Consolas" panose="020B0609020204030204" pitchFamily="49" charset="0"/>
                <a:cs typeface="Consolas" panose="020B0609020204030204" pitchFamily="49" charset="0"/>
              </a:rPr>
              <a:t>boundingBox</a:t>
            </a:r>
            <a:r>
              <a:rPr lang="en-US" sz="1400" dirty="0">
                <a:solidFill>
                  <a:srgbClr val="404040"/>
                </a:solidFill>
                <a:latin typeface="Consolas" panose="020B0609020204030204" pitchFamily="49" charset="0"/>
                <a:cs typeface="Consolas" panose="020B0609020204030204" pitchFamily="49" charset="0"/>
              </a:rPr>
              <a:t>": "41,77,918,440",</a:t>
            </a:r>
          </a:p>
          <a:p>
            <a:pPr defTabSz="91440"/>
            <a:r>
              <a:rPr lang="en-US" sz="1400" dirty="0">
                <a:solidFill>
                  <a:srgbClr val="404040"/>
                </a:solidFill>
                <a:latin typeface="Consolas" panose="020B0609020204030204" pitchFamily="49" charset="0"/>
                <a:cs typeface="Consolas" panose="020B0609020204030204" pitchFamily="49" charset="0"/>
              </a:rPr>
              <a:t>			"lines": [</a:t>
            </a:r>
          </a:p>
          <a:p>
            <a:pPr defTabSz="91440"/>
            <a:r>
              <a:rPr lang="en-US" sz="1400" dirty="0">
                <a:solidFill>
                  <a:srgbClr val="404040"/>
                </a:solidFill>
                <a:latin typeface="Consolas" panose="020B0609020204030204" pitchFamily="49" charset="0"/>
                <a:cs typeface="Consolas" panose="020B0609020204030204" pitchFamily="49" charset="0"/>
              </a:rPr>
              <a:t>				{</a:t>
            </a:r>
          </a:p>
          <a:p>
            <a:pPr defTabSz="91440"/>
            <a:r>
              <a:rPr lang="en-US" sz="1400" dirty="0">
                <a:solidFill>
                  <a:srgbClr val="404040"/>
                </a:solidFill>
                <a:latin typeface="Consolas" panose="020B0609020204030204" pitchFamily="49" charset="0"/>
                <a:cs typeface="Consolas" panose="020B0609020204030204" pitchFamily="49" charset="0"/>
              </a:rPr>
              <a:t>					"</a:t>
            </a:r>
            <a:r>
              <a:rPr lang="en-US" sz="1400" dirty="0" err="1">
                <a:solidFill>
                  <a:srgbClr val="404040"/>
                </a:solidFill>
                <a:latin typeface="Consolas" panose="020B0609020204030204" pitchFamily="49" charset="0"/>
                <a:cs typeface="Consolas" panose="020B0609020204030204" pitchFamily="49" charset="0"/>
              </a:rPr>
              <a:t>boundingBox</a:t>
            </a:r>
            <a:r>
              <a:rPr lang="en-US" sz="1400" dirty="0">
                <a:solidFill>
                  <a:srgbClr val="404040"/>
                </a:solidFill>
                <a:latin typeface="Consolas" panose="020B0609020204030204" pitchFamily="49" charset="0"/>
                <a:cs typeface="Consolas" panose="020B0609020204030204" pitchFamily="49" charset="0"/>
              </a:rPr>
              <a:t>": "41,77,723,89",</a:t>
            </a:r>
          </a:p>
          <a:p>
            <a:pPr defTabSz="91440"/>
            <a:r>
              <a:rPr lang="en-US" sz="1400" dirty="0">
                <a:solidFill>
                  <a:srgbClr val="404040"/>
                </a:solidFill>
                <a:latin typeface="Consolas" panose="020B0609020204030204" pitchFamily="49" charset="0"/>
                <a:cs typeface="Consolas" panose="020B0609020204030204" pitchFamily="49" charset="0"/>
              </a:rPr>
              <a:t>					"words": [</a:t>
            </a:r>
          </a:p>
          <a:p>
            <a:pPr defTabSz="91440"/>
            <a:r>
              <a:rPr lang="en-US" sz="1400" dirty="0">
                <a:solidFill>
                  <a:srgbClr val="404040"/>
                </a:solidFill>
                <a:latin typeface="Consolas" panose="020B0609020204030204" pitchFamily="49" charset="0"/>
                <a:cs typeface="Consolas" panose="020B0609020204030204" pitchFamily="49" charset="0"/>
              </a:rPr>
              <a:t>						{</a:t>
            </a:r>
          </a:p>
          <a:p>
            <a:pPr defTabSz="91440"/>
            <a:r>
              <a:rPr lang="en-US" sz="1400" dirty="0">
                <a:solidFill>
                  <a:srgbClr val="404040"/>
                </a:solidFill>
                <a:latin typeface="Consolas" panose="020B0609020204030204" pitchFamily="49" charset="0"/>
                <a:cs typeface="Consolas" panose="020B0609020204030204" pitchFamily="49" charset="0"/>
              </a:rPr>
              <a:t>							"</a:t>
            </a:r>
            <a:r>
              <a:rPr lang="en-US" sz="1400" dirty="0" err="1">
                <a:solidFill>
                  <a:srgbClr val="404040"/>
                </a:solidFill>
                <a:latin typeface="Consolas" panose="020B0609020204030204" pitchFamily="49" charset="0"/>
                <a:cs typeface="Consolas" panose="020B0609020204030204" pitchFamily="49" charset="0"/>
              </a:rPr>
              <a:t>boundingBox</a:t>
            </a:r>
            <a:r>
              <a:rPr lang="en-US" sz="1400" dirty="0">
                <a:solidFill>
                  <a:srgbClr val="404040"/>
                </a:solidFill>
                <a:latin typeface="Consolas" panose="020B0609020204030204" pitchFamily="49" charset="0"/>
                <a:cs typeface="Consolas" panose="020B0609020204030204" pitchFamily="49" charset="0"/>
              </a:rPr>
              <a:t>": "41,102,225,64",</a:t>
            </a:r>
          </a:p>
          <a:p>
            <a:pPr defTabSz="91440"/>
            <a:r>
              <a:rPr lang="en-US" sz="1400" dirty="0">
                <a:solidFill>
                  <a:srgbClr val="404040"/>
                </a:solidFill>
                <a:latin typeface="Consolas" panose="020B0609020204030204" pitchFamily="49" charset="0"/>
                <a:cs typeface="Consolas" panose="020B0609020204030204" pitchFamily="49" charset="0"/>
              </a:rPr>
              <a:t>							"text": "LIFE"</a:t>
            </a:r>
          </a:p>
          <a:p>
            <a:pPr defTabSz="91440"/>
            <a:r>
              <a:rPr lang="en-US" sz="1400" dirty="0">
                <a:solidFill>
                  <a:srgbClr val="404040"/>
                </a:solidFill>
                <a:latin typeface="Consolas" panose="020B0609020204030204" pitchFamily="49" charset="0"/>
                <a:cs typeface="Consolas" panose="020B0609020204030204" pitchFamily="49" charset="0"/>
              </a:rPr>
              <a:t>						},</a:t>
            </a:r>
          </a:p>
          <a:p>
            <a:pPr defTabSz="91440"/>
            <a:r>
              <a:rPr lang="en-US" sz="1400" dirty="0">
                <a:solidFill>
                  <a:srgbClr val="404040"/>
                </a:solidFill>
                <a:latin typeface="Consolas" panose="020B0609020204030204" pitchFamily="49" charset="0"/>
                <a:cs typeface="Consolas" panose="020B0609020204030204" pitchFamily="49" charset="0"/>
              </a:rPr>
              <a:t>					</a:t>
            </a:r>
            <a:r>
              <a:rPr lang="en-US" sz="1400" dirty="0" smtClean="0">
                <a:solidFill>
                  <a:srgbClr val="404040"/>
                </a:solidFill>
                <a:latin typeface="Consolas" panose="020B0609020204030204" pitchFamily="49" charset="0"/>
                <a:cs typeface="Consolas" panose="020B0609020204030204" pitchFamily="49" charset="0"/>
              </a:rPr>
              <a:t>	{</a:t>
            </a:r>
          </a:p>
          <a:p>
            <a:pPr defTabSz="91440"/>
            <a:r>
              <a:rPr lang="en-US" sz="1400" dirty="0" smtClean="0">
                <a:solidFill>
                  <a:srgbClr val="404040"/>
                </a:solidFill>
                <a:latin typeface="Consolas" panose="020B0609020204030204" pitchFamily="49" charset="0"/>
                <a:cs typeface="Consolas" panose="020B0609020204030204" pitchFamily="49" charset="0"/>
              </a:rPr>
              <a:t>							"</a:t>
            </a:r>
            <a:r>
              <a:rPr lang="en-US" sz="1400" dirty="0" err="1" smtClean="0">
                <a:solidFill>
                  <a:srgbClr val="404040"/>
                </a:solidFill>
                <a:latin typeface="Consolas" panose="020B0609020204030204" pitchFamily="49" charset="0"/>
                <a:cs typeface="Consolas" panose="020B0609020204030204" pitchFamily="49" charset="0"/>
              </a:rPr>
              <a:t>boundingBox</a:t>
            </a:r>
            <a:r>
              <a:rPr lang="en-US" sz="1400" dirty="0" smtClean="0">
                <a:solidFill>
                  <a:srgbClr val="404040"/>
                </a:solidFill>
                <a:latin typeface="Consolas" panose="020B0609020204030204" pitchFamily="49" charset="0"/>
                <a:cs typeface="Consolas" panose="020B0609020204030204" pitchFamily="49" charset="0"/>
              </a:rPr>
              <a:t>": "356,89,94,62",</a:t>
            </a:r>
          </a:p>
          <a:p>
            <a:pPr defTabSz="91440"/>
            <a:r>
              <a:rPr lang="en-US" sz="1400" dirty="0" smtClean="0">
                <a:solidFill>
                  <a:srgbClr val="404040"/>
                </a:solidFill>
                <a:latin typeface="Consolas" panose="020B0609020204030204" pitchFamily="49" charset="0"/>
                <a:cs typeface="Consolas" panose="020B0609020204030204" pitchFamily="49" charset="0"/>
              </a:rPr>
              <a:t>							"text": "IS"</a:t>
            </a:r>
          </a:p>
          <a:p>
            <a:pPr defTabSz="91440"/>
            <a:r>
              <a:rPr lang="en-US" sz="1400" dirty="0" smtClean="0">
                <a:solidFill>
                  <a:srgbClr val="404040"/>
                </a:solidFill>
                <a:latin typeface="Consolas" panose="020B0609020204030204" pitchFamily="49" charset="0"/>
                <a:cs typeface="Consolas" panose="020B0609020204030204" pitchFamily="49" charset="0"/>
              </a:rPr>
              <a:t>						},</a:t>
            </a:r>
          </a:p>
          <a:p>
            <a:pPr defTabSz="91440"/>
            <a:r>
              <a:rPr lang="en-US" sz="1400" dirty="0" smtClean="0">
                <a:solidFill>
                  <a:srgbClr val="404040"/>
                </a:solidFill>
                <a:latin typeface="Consolas" panose="020B0609020204030204" pitchFamily="49" charset="0"/>
                <a:cs typeface="Consolas" panose="020B0609020204030204" pitchFamily="49" charset="0"/>
              </a:rPr>
              <a:t>						{</a:t>
            </a:r>
          </a:p>
          <a:p>
            <a:pPr defTabSz="91440"/>
            <a:r>
              <a:rPr lang="en-US" sz="1400" dirty="0" smtClean="0">
                <a:solidFill>
                  <a:srgbClr val="404040"/>
                </a:solidFill>
                <a:latin typeface="Consolas" panose="020B0609020204030204" pitchFamily="49" charset="0"/>
                <a:cs typeface="Consolas" panose="020B0609020204030204" pitchFamily="49" charset="0"/>
              </a:rPr>
              <a:t>							"</a:t>
            </a:r>
            <a:r>
              <a:rPr lang="en-US" sz="1400" dirty="0" err="1" smtClean="0">
                <a:solidFill>
                  <a:srgbClr val="404040"/>
                </a:solidFill>
                <a:latin typeface="Consolas" panose="020B0609020204030204" pitchFamily="49" charset="0"/>
                <a:cs typeface="Consolas" panose="020B0609020204030204" pitchFamily="49" charset="0"/>
              </a:rPr>
              <a:t>boundingBox</a:t>
            </a:r>
            <a:r>
              <a:rPr lang="en-US" sz="1400" dirty="0" smtClean="0">
                <a:solidFill>
                  <a:srgbClr val="404040"/>
                </a:solidFill>
                <a:latin typeface="Consolas" panose="020B0609020204030204" pitchFamily="49" charset="0"/>
                <a:cs typeface="Consolas" panose="020B0609020204030204" pitchFamily="49" charset="0"/>
              </a:rPr>
              <a:t>": "539,77,225,64",</a:t>
            </a:r>
          </a:p>
          <a:p>
            <a:pPr defTabSz="91440"/>
            <a:r>
              <a:rPr lang="en-US" sz="1400" dirty="0" smtClean="0">
                <a:solidFill>
                  <a:srgbClr val="404040"/>
                </a:solidFill>
                <a:latin typeface="Consolas" panose="020B0609020204030204" pitchFamily="49" charset="0"/>
                <a:cs typeface="Consolas" panose="020B0609020204030204" pitchFamily="49" charset="0"/>
              </a:rPr>
              <a:t>							"text": "LIKE"</a:t>
            </a:r>
          </a:p>
          <a:p>
            <a:pPr defTabSz="91440"/>
            <a:r>
              <a:rPr lang="en-US" sz="1400" dirty="0" smtClean="0">
                <a:solidFill>
                  <a:srgbClr val="404040"/>
                </a:solidFill>
                <a:latin typeface="Consolas" panose="020B0609020204030204" pitchFamily="49" charset="0"/>
                <a:cs typeface="Consolas" panose="020B0609020204030204" pitchFamily="49" charset="0"/>
              </a:rPr>
              <a:t>						}</a:t>
            </a:r>
          </a:p>
          <a:p>
            <a:pPr defTabSz="91440"/>
            <a:r>
              <a:rPr lang="en-US" sz="1400" dirty="0" smtClean="0">
                <a:solidFill>
                  <a:srgbClr val="404040"/>
                </a:solidFill>
                <a:latin typeface="Consolas" panose="020B0609020204030204" pitchFamily="49" charset="0"/>
                <a:cs typeface="Consolas" panose="020B0609020204030204" pitchFamily="49" charset="0"/>
              </a:rPr>
              <a:t>. . .</a:t>
            </a:r>
          </a:p>
        </p:txBody>
      </p:sp>
      <p:sp>
        <p:nvSpPr>
          <p:cNvPr id="13" name="Rectangle 12"/>
          <p:cNvSpPr/>
          <p:nvPr/>
        </p:nvSpPr>
        <p:spPr>
          <a:xfrm>
            <a:off x="7727430" y="301625"/>
            <a:ext cx="4294682" cy="1169551"/>
          </a:xfrm>
          <a:prstGeom prst="rect">
            <a:avLst/>
          </a:prstGeom>
        </p:spPr>
        <p:txBody>
          <a:bodyPr wrap="square">
            <a:spAutoFit/>
          </a:bodyPr>
          <a:lstStyle/>
          <a:p>
            <a:pPr defTabSz="91440"/>
            <a:r>
              <a:rPr lang="en-US" sz="1400" dirty="0" smtClean="0">
                <a:solidFill>
                  <a:srgbClr val="404040"/>
                </a:solidFill>
                <a:latin typeface="Consolas" panose="020B0609020204030204" pitchFamily="49" charset="0"/>
                <a:cs typeface="Consolas" panose="020B0609020204030204" pitchFamily="49" charset="0"/>
              </a:rPr>
              <a:t>TEXT:</a:t>
            </a:r>
          </a:p>
          <a:p>
            <a:pPr defTabSz="91440"/>
            <a:r>
              <a:rPr lang="en-US" sz="1400" dirty="0" smtClean="0">
                <a:solidFill>
                  <a:srgbClr val="404040"/>
                </a:solidFill>
                <a:latin typeface="Consolas" panose="020B0609020204030204" pitchFamily="49" charset="0"/>
                <a:cs typeface="Consolas" panose="020B0609020204030204" pitchFamily="49" charset="0"/>
              </a:rPr>
              <a:t>LIFE IS LIKE</a:t>
            </a:r>
          </a:p>
          <a:p>
            <a:pPr defTabSz="91440"/>
            <a:r>
              <a:rPr lang="en-US" sz="1400" dirty="0" smtClean="0">
                <a:solidFill>
                  <a:srgbClr val="404040"/>
                </a:solidFill>
                <a:latin typeface="Consolas" panose="020B0609020204030204" pitchFamily="49" charset="0"/>
                <a:cs typeface="Consolas" panose="020B0609020204030204" pitchFamily="49" charset="0"/>
              </a:rPr>
              <a:t>RIDING A BICYCLE</a:t>
            </a:r>
          </a:p>
          <a:p>
            <a:pPr defTabSz="91440"/>
            <a:r>
              <a:rPr lang="en-US" sz="1400" dirty="0" smtClean="0">
                <a:solidFill>
                  <a:srgbClr val="404040"/>
                </a:solidFill>
                <a:latin typeface="Consolas" panose="020B0609020204030204" pitchFamily="49" charset="0"/>
                <a:cs typeface="Consolas" panose="020B0609020204030204" pitchFamily="49" charset="0"/>
              </a:rPr>
              <a:t>TO KEEP YOUR BALANCE</a:t>
            </a:r>
          </a:p>
          <a:p>
            <a:pPr defTabSz="91440"/>
            <a:r>
              <a:rPr lang="en-US" sz="1400" dirty="0" smtClean="0">
                <a:solidFill>
                  <a:srgbClr val="404040"/>
                </a:solidFill>
                <a:latin typeface="Consolas" panose="020B0609020204030204" pitchFamily="49" charset="0"/>
                <a:cs typeface="Consolas" panose="020B0609020204030204" pitchFamily="49" charset="0"/>
              </a:rPr>
              <a:t>YOU MUST KEEP MOVING</a:t>
            </a:r>
          </a:p>
        </p:txBody>
      </p:sp>
      <p:grpSp>
        <p:nvGrpSpPr>
          <p:cNvPr id="15" name="Group 14"/>
          <p:cNvGrpSpPr/>
          <p:nvPr/>
        </p:nvGrpSpPr>
        <p:grpSpPr>
          <a:xfrm>
            <a:off x="7824865" y="1538632"/>
            <a:ext cx="4534525" cy="143665"/>
            <a:chOff x="7824865" y="1538632"/>
            <a:chExt cx="4534525" cy="143665"/>
          </a:xfrm>
        </p:grpSpPr>
        <p:cxnSp>
          <p:nvCxnSpPr>
            <p:cNvPr id="5" name="Straight Connector 4"/>
            <p:cNvCxnSpPr/>
            <p:nvPr/>
          </p:nvCxnSpPr>
          <p:spPr>
            <a:xfrm>
              <a:off x="7824865" y="1538632"/>
              <a:ext cx="453452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824865" y="1682297"/>
              <a:ext cx="453452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870090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a:lstStyle/>
          <a:p>
            <a:r>
              <a:rPr lang="en-US" dirty="0" smtClean="0">
                <a:solidFill>
                  <a:schemeClr val="bg1"/>
                </a:solidFill>
              </a:rPr>
              <a:t>Demo</a:t>
            </a:r>
            <a:br>
              <a:rPr lang="en-US" dirty="0" smtClean="0">
                <a:solidFill>
                  <a:schemeClr val="bg1"/>
                </a:solidFill>
              </a:rPr>
            </a:br>
            <a:r>
              <a:rPr lang="en-US" dirty="0">
                <a:solidFill>
                  <a:schemeClr val="bg1"/>
                </a:solidFill>
              </a:rPr>
              <a:t/>
            </a:r>
            <a:br>
              <a:rPr lang="en-US" dirty="0">
                <a:solidFill>
                  <a:schemeClr val="bg1"/>
                </a:solidFill>
              </a:rPr>
            </a:br>
            <a:endParaRPr lang="en-US" sz="4000" dirty="0">
              <a:solidFill>
                <a:schemeClr val="bg1"/>
              </a:solidFill>
            </a:endParaRPr>
          </a:p>
        </p:txBody>
      </p:sp>
      <p:sp>
        <p:nvSpPr>
          <p:cNvPr id="3" name="Rectangle 2"/>
          <p:cNvSpPr/>
          <p:nvPr/>
        </p:nvSpPr>
        <p:spPr bwMode="auto">
          <a:xfrm>
            <a:off x="4313237" y="6529387"/>
            <a:ext cx="3962400" cy="45720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39276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txBox="1">
            <a:spLocks/>
          </p:cNvSpPr>
          <p:nvPr/>
        </p:nvSpPr>
        <p:spPr>
          <a:xfrm>
            <a:off x="4816475" y="2231717"/>
            <a:ext cx="8275638" cy="1877437"/>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4400" dirty="0">
                <a:gradFill>
                  <a:gsLst>
                    <a:gs pos="1250">
                      <a:srgbClr val="404040"/>
                    </a:gs>
                    <a:gs pos="100000">
                      <a:srgbClr val="404040"/>
                    </a:gs>
                  </a:gsLst>
                  <a:lin ang="5400000" scaled="0"/>
                </a:gradFill>
              </a:rPr>
              <a:t>Face </a:t>
            </a:r>
            <a:r>
              <a:rPr lang="en-US" sz="4400" dirty="0" smtClean="0">
                <a:gradFill>
                  <a:gsLst>
                    <a:gs pos="1250">
                      <a:srgbClr val="404040"/>
                    </a:gs>
                    <a:gs pos="100000">
                      <a:srgbClr val="404040"/>
                    </a:gs>
                  </a:gsLst>
                  <a:lin ang="5400000" scaled="0"/>
                </a:gradFill>
              </a:rPr>
              <a:t>APIs</a:t>
            </a:r>
            <a:endParaRPr lang="en-US" kern="0" dirty="0">
              <a:gradFill>
                <a:gsLst>
                  <a:gs pos="1250">
                    <a:srgbClr val="404040"/>
                  </a:gs>
                  <a:gs pos="100000">
                    <a:srgbClr val="404040"/>
                  </a:gs>
                </a:gsLst>
                <a:lin ang="5400000" scaled="0"/>
              </a:gradFill>
            </a:endParaRPr>
          </a:p>
          <a:p>
            <a:r>
              <a:rPr lang="en-US" sz="3200" dirty="0" smtClean="0">
                <a:gradFill>
                  <a:gsLst>
                    <a:gs pos="1250">
                      <a:srgbClr val="404040"/>
                    </a:gs>
                    <a:gs pos="100000">
                      <a:srgbClr val="404040"/>
                    </a:gs>
                  </a:gsLst>
                  <a:lin ang="5400000" scaled="0"/>
                </a:gradFill>
                <a:latin typeface="Segoe UI"/>
              </a:rPr>
              <a:t>Detection</a:t>
            </a:r>
          </a:p>
          <a:p>
            <a:r>
              <a:rPr lang="en-US" sz="3200" dirty="0" smtClean="0">
                <a:gradFill>
                  <a:gsLst>
                    <a:gs pos="1250">
                      <a:srgbClr val="404040"/>
                    </a:gs>
                    <a:gs pos="100000">
                      <a:srgbClr val="404040"/>
                    </a:gs>
                  </a:gsLst>
                  <a:lin ang="5400000" scaled="0"/>
                </a:gradFill>
                <a:latin typeface="Segoe UI"/>
              </a:rPr>
              <a:t>Verification</a:t>
            </a:r>
          </a:p>
        </p:txBody>
      </p:sp>
      <p:sp>
        <p:nvSpPr>
          <p:cNvPr id="12" name="Parallelogram 11"/>
          <p:cNvSpPr/>
          <p:nvPr/>
        </p:nvSpPr>
        <p:spPr bwMode="auto">
          <a:xfrm>
            <a:off x="2260420" y="1916112"/>
            <a:ext cx="2484374" cy="3124200"/>
          </a:xfrm>
          <a:prstGeom prst="parallelogram">
            <a:avLst>
              <a:gd name="adj" fmla="val 55592"/>
            </a:avLst>
          </a:prstGeom>
          <a:solidFill>
            <a:srgbClr val="D7D7D7"/>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nvGrpSpPr>
          <p:cNvPr id="2" name="Group 1"/>
          <p:cNvGrpSpPr/>
          <p:nvPr/>
        </p:nvGrpSpPr>
        <p:grpSpPr>
          <a:xfrm>
            <a:off x="-17463" y="1916112"/>
            <a:ext cx="3664152" cy="3124200"/>
            <a:chOff x="-17463" y="1916112"/>
            <a:chExt cx="3664152" cy="3124200"/>
          </a:xfrm>
        </p:grpSpPr>
        <p:sp>
          <p:nvSpPr>
            <p:cNvPr id="14" name="Flowchart: Process 8"/>
            <p:cNvSpPr/>
            <p:nvPr/>
          </p:nvSpPr>
          <p:spPr bwMode="auto">
            <a:xfrm flipH="1" flipV="1">
              <a:off x="-17463" y="191611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458" y="2535072"/>
              <a:ext cx="1861579" cy="1876590"/>
            </a:xfrm>
            <a:prstGeom prst="rect">
              <a:avLst/>
            </a:prstGeom>
          </p:spPr>
        </p:pic>
      </p:grpSp>
    </p:spTree>
    <p:extLst>
      <p:ext uri="{BB962C8B-B14F-4D97-AF65-F5344CB8AC3E}">
        <p14:creationId xmlns:p14="http://schemas.microsoft.com/office/powerpoint/2010/main" val="21193862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42" presetClass="path" presetSubtype="0" decel="100000" fill="hold" grpId="1" nodeType="withEffect">
                                  <p:stCondLst>
                                    <p:cond delay="250"/>
                                  </p:stCondLst>
                                  <p:childTnLst>
                                    <p:animMotion origin="layout" path="M -0.01864 0.00023 L 1.27138E-6 -3.63141E-8 " pathEditMode="relative" rAng="0" ptsTypes="AA">
                                      <p:cBhvr>
                                        <p:cTn id="17" dur="500" fill="hold"/>
                                        <p:tgtEl>
                                          <p:spTgt spid="7"/>
                                        </p:tgtEl>
                                        <p:attrNameLst>
                                          <p:attrName>ppt_x</p:attrName>
                                          <p:attrName>ppt_y</p:attrName>
                                        </p:attrNameLst>
                                      </p:cBhvr>
                                      <p:rCtr x="932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404040"/>
                    </a:gs>
                    <a:gs pos="100000">
                      <a:srgbClr val="404040"/>
                    </a:gs>
                  </a:gsLst>
                  <a:lin ang="5400000" scaled="0"/>
                </a:gradFill>
              </a:rPr>
              <a:t>Face API – Detection</a:t>
            </a:r>
          </a:p>
        </p:txBody>
      </p:sp>
      <p:grpSp>
        <p:nvGrpSpPr>
          <p:cNvPr id="14" name="Group 13"/>
          <p:cNvGrpSpPr/>
          <p:nvPr/>
        </p:nvGrpSpPr>
        <p:grpSpPr>
          <a:xfrm>
            <a:off x="0" y="1453734"/>
            <a:ext cx="13201460" cy="5289965"/>
            <a:chOff x="0" y="1453734"/>
            <a:chExt cx="13201460" cy="5289965"/>
          </a:xfrm>
        </p:grpSpPr>
        <p:sp>
          <p:nvSpPr>
            <p:cNvPr id="29" name="Rectangle 28"/>
            <p:cNvSpPr/>
            <p:nvPr/>
          </p:nvSpPr>
          <p:spPr bwMode="auto">
            <a:xfrm>
              <a:off x="0" y="1476374"/>
              <a:ext cx="12436475" cy="5267325"/>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54" name="Rectangle 1"/>
            <p:cNvSpPr/>
            <p:nvPr/>
          </p:nvSpPr>
          <p:spPr>
            <a:xfrm>
              <a:off x="9293416" y="1453734"/>
              <a:ext cx="3908044" cy="5262979"/>
            </a:xfrm>
            <a:prstGeom prst="rect">
              <a:avLst/>
            </a:prstGeom>
          </p:spPr>
          <p:txBody>
            <a:bodyPr wrap="square">
              <a:spAutoFit/>
            </a:bodyPr>
            <a:lstStyle/>
            <a:p>
              <a:r>
                <a:rPr lang="en-US" sz="1200" dirty="0">
                  <a:solidFill>
                    <a:srgbClr val="404040"/>
                  </a:solidFill>
                  <a:latin typeface="Consolas" panose="020B0609020204030204" pitchFamily="49" charset="0"/>
                  <a:cs typeface="Consolas" panose="020B0609020204030204" pitchFamily="49" charset="0"/>
                </a:rPr>
                <a:t>Detection Result:</a:t>
              </a:r>
            </a:p>
            <a:p>
              <a:r>
                <a:rPr lang="en-US" sz="1200" dirty="0">
                  <a:solidFill>
                    <a:srgbClr val="404040"/>
                  </a:solidFill>
                  <a:latin typeface="Consolas" panose="020B0609020204030204" pitchFamily="49" charset="0"/>
                  <a:cs typeface="Consolas" panose="020B0609020204030204" pitchFamily="49" charset="0"/>
                </a:rPr>
                <a:t>JSON:</a:t>
              </a:r>
            </a:p>
            <a:p>
              <a:r>
                <a:rPr lang="en-US" sz="1200" dirty="0">
                  <a:solidFill>
                    <a:srgbClr val="404040"/>
                  </a:solidFill>
                  <a:latin typeface="Consolas" panose="020B0609020204030204" pitchFamily="49" charset="0"/>
                  <a:cs typeface="Consolas" panose="020B0609020204030204" pitchFamily="49" charset="0"/>
                </a:rPr>
                <a:t>[</a:t>
              </a:r>
            </a:p>
            <a:p>
              <a:r>
                <a:rPr lang="en-US" sz="1200" dirty="0">
                  <a:solidFill>
                    <a:srgbClr val="404040"/>
                  </a:solidFill>
                  <a:latin typeface="Consolas" panose="020B0609020204030204" pitchFamily="49" charset="0"/>
                  <a:cs typeface="Consolas" panose="020B0609020204030204" pitchFamily="49" charset="0"/>
                </a:rPr>
                <a:t>  {</a:t>
              </a:r>
            </a:p>
            <a:p>
              <a:r>
                <a:rPr lang="en-US" sz="1200" dirty="0" smtClean="0">
                  <a:solidFill>
                    <a:srgbClr val="404040"/>
                  </a:solidFill>
                  <a:latin typeface="Consolas" panose="020B0609020204030204" pitchFamily="49" charset="0"/>
                  <a:cs typeface="Consolas" panose="020B0609020204030204" pitchFamily="49" charset="0"/>
                </a:rPr>
                <a:t>    "</a:t>
              </a:r>
              <a:r>
                <a:rPr lang="en-US" sz="1200" dirty="0" err="1" smtClean="0">
                  <a:solidFill>
                    <a:srgbClr val="404040"/>
                  </a:solidFill>
                  <a:latin typeface="Consolas" panose="020B0609020204030204" pitchFamily="49" charset="0"/>
                  <a:cs typeface="Consolas" panose="020B0609020204030204" pitchFamily="49" charset="0"/>
                </a:rPr>
                <a:t>faceRectangle</a:t>
              </a:r>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"width": 109,</a:t>
              </a:r>
            </a:p>
            <a:p>
              <a:r>
                <a:rPr lang="en-US" sz="1200" dirty="0">
                  <a:solidFill>
                    <a:srgbClr val="404040"/>
                  </a:solidFill>
                  <a:latin typeface="Consolas" panose="020B0609020204030204" pitchFamily="49" charset="0"/>
                  <a:cs typeface="Consolas" panose="020B0609020204030204" pitchFamily="49" charset="0"/>
                </a:rPr>
                <a:t>      "height": 109,</a:t>
              </a:r>
            </a:p>
            <a:p>
              <a:r>
                <a:rPr lang="en-US" sz="1200" dirty="0">
                  <a:solidFill>
                    <a:srgbClr val="404040"/>
                  </a:solidFill>
                  <a:latin typeface="Consolas" panose="020B0609020204030204" pitchFamily="49" charset="0"/>
                  <a:cs typeface="Consolas" panose="020B0609020204030204" pitchFamily="49" charset="0"/>
                </a:rPr>
                <a:t>      "left": 62,</a:t>
              </a:r>
            </a:p>
            <a:p>
              <a:r>
                <a:rPr lang="en-US" sz="1200" dirty="0">
                  <a:solidFill>
                    <a:srgbClr val="404040"/>
                  </a:solidFill>
                  <a:latin typeface="Consolas" panose="020B0609020204030204" pitchFamily="49" charset="0"/>
                  <a:cs typeface="Consolas" panose="020B0609020204030204" pitchFamily="49" charset="0"/>
                </a:rPr>
                <a:t>      "top": 62</a:t>
              </a:r>
            </a:p>
            <a:p>
              <a:r>
                <a:rPr lang="en-US" sz="1200" dirty="0">
                  <a:solidFill>
                    <a:srgbClr val="404040"/>
                  </a:solidFill>
                  <a:latin typeface="Consolas" panose="020B0609020204030204" pitchFamily="49" charset="0"/>
                  <a:cs typeface="Consolas" panose="020B0609020204030204" pitchFamily="49" charset="0"/>
                </a:rPr>
                <a:t>    </a:t>
              </a:r>
              <a:r>
                <a:rPr lang="en-US" sz="1200" dirty="0" smtClean="0">
                  <a:solidFill>
                    <a:srgbClr val="404040"/>
                  </a:solidFill>
                  <a:latin typeface="Consolas" panose="020B0609020204030204" pitchFamily="49" charset="0"/>
                  <a:cs typeface="Consolas" panose="020B0609020204030204" pitchFamily="49" charset="0"/>
                </a:rPr>
                <a:t>},</a:t>
              </a:r>
            </a:p>
            <a:p>
              <a:r>
                <a:rPr lang="en-US" sz="1200" dirty="0">
                  <a:solidFill>
                    <a:srgbClr val="404040"/>
                  </a:solidFill>
                  <a:latin typeface="Consolas" panose="020B0609020204030204" pitchFamily="49" charset="0"/>
                  <a:cs typeface="Consolas" panose="020B0609020204030204" pitchFamily="49" charset="0"/>
                </a:rPr>
                <a:t> </a:t>
              </a:r>
              <a:r>
                <a:rPr lang="en-US" sz="1200" dirty="0" smtClean="0">
                  <a:solidFill>
                    <a:srgbClr val="404040"/>
                  </a:solidFill>
                  <a:latin typeface="Consolas" panose="020B0609020204030204" pitchFamily="49" charset="0"/>
                  <a:cs typeface="Consolas" panose="020B0609020204030204" pitchFamily="49" charset="0"/>
                </a:rPr>
                <a:t>   "</a:t>
              </a:r>
              <a:r>
                <a:rPr lang="en-US" sz="1200" dirty="0">
                  <a:solidFill>
                    <a:srgbClr val="404040"/>
                  </a:solidFill>
                  <a:latin typeface="Consolas" panose="020B0609020204030204" pitchFamily="49" charset="0"/>
                  <a:cs typeface="Consolas" panose="020B0609020204030204" pitchFamily="49" charset="0"/>
                </a:rPr>
                <a:t>attributes": {</a:t>
              </a:r>
            </a:p>
            <a:p>
              <a:r>
                <a:rPr lang="en-US" sz="1200" dirty="0">
                  <a:solidFill>
                    <a:srgbClr val="404040"/>
                  </a:solidFill>
                  <a:latin typeface="Consolas" panose="020B0609020204030204" pitchFamily="49" charset="0"/>
                  <a:cs typeface="Consolas" panose="020B0609020204030204" pitchFamily="49" charset="0"/>
                </a:rPr>
                <a:t>      "age": 31,</a:t>
              </a:r>
            </a:p>
            <a:p>
              <a:r>
                <a:rPr lang="en-US" sz="1200" dirty="0">
                  <a:solidFill>
                    <a:srgbClr val="404040"/>
                  </a:solidFill>
                  <a:latin typeface="Consolas" panose="020B0609020204030204" pitchFamily="49" charset="0"/>
                  <a:cs typeface="Consolas" panose="020B0609020204030204" pitchFamily="49" charset="0"/>
                </a:rPr>
                <a:t>      "gender": "male",</a:t>
              </a:r>
            </a:p>
            <a:p>
              <a:r>
                <a:rPr lang="en-US" sz="1200" dirty="0">
                  <a:solidFill>
                    <a:srgbClr val="404040"/>
                  </a:solidFill>
                  <a:latin typeface="Consolas" panose="020B0609020204030204" pitchFamily="49" charset="0"/>
                  <a:cs typeface="Consolas" panose="020B0609020204030204" pitchFamily="49" charset="0"/>
                </a:rPr>
                <a:t>      "</a:t>
              </a:r>
              <a:r>
                <a:rPr lang="en-US" sz="1200" dirty="0" err="1">
                  <a:solidFill>
                    <a:srgbClr val="404040"/>
                  </a:solidFill>
                  <a:latin typeface="Consolas" panose="020B0609020204030204" pitchFamily="49" charset="0"/>
                  <a:cs typeface="Consolas" panose="020B0609020204030204" pitchFamily="49" charset="0"/>
                </a:rPr>
                <a:t>headPose</a:t>
              </a:r>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"roll": "2.9",</a:t>
              </a:r>
            </a:p>
            <a:p>
              <a:r>
                <a:rPr lang="en-US" sz="1200" dirty="0">
                  <a:solidFill>
                    <a:srgbClr val="404040"/>
                  </a:solidFill>
                  <a:latin typeface="Consolas" panose="020B0609020204030204" pitchFamily="49" charset="0"/>
                  <a:cs typeface="Consolas" panose="020B0609020204030204" pitchFamily="49" charset="0"/>
                </a:rPr>
                <a:t>        "yaw": "-1.3",</a:t>
              </a:r>
            </a:p>
            <a:p>
              <a:r>
                <a:rPr lang="en-US" sz="1200" dirty="0">
                  <a:solidFill>
                    <a:srgbClr val="404040"/>
                  </a:solidFill>
                  <a:latin typeface="Consolas" panose="020B0609020204030204" pitchFamily="49" charset="0"/>
                  <a:cs typeface="Consolas" panose="020B0609020204030204" pitchFamily="49" charset="0"/>
                </a:rPr>
                <a:t>        "pitch": "0.0"</a:t>
              </a:r>
            </a:p>
            <a:p>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a:t>
              </a:r>
              <a:r>
                <a:rPr lang="en-US" sz="1200" dirty="0" err="1">
                  <a:solidFill>
                    <a:srgbClr val="404040"/>
                  </a:solidFill>
                  <a:latin typeface="Consolas" panose="020B0609020204030204" pitchFamily="49" charset="0"/>
                  <a:cs typeface="Consolas" panose="020B0609020204030204" pitchFamily="49" charset="0"/>
                </a:rPr>
                <a:t>faceLandmarks</a:t>
              </a:r>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a:t>
              </a:r>
              <a:r>
                <a:rPr lang="en-US" sz="1200" dirty="0" err="1">
                  <a:solidFill>
                    <a:srgbClr val="404040"/>
                  </a:solidFill>
                  <a:latin typeface="Consolas" panose="020B0609020204030204" pitchFamily="49" charset="0"/>
                  <a:cs typeface="Consolas" panose="020B0609020204030204" pitchFamily="49" charset="0"/>
                </a:rPr>
                <a:t>pupilLeft</a:t>
              </a:r>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"x": "93.6",</a:t>
              </a:r>
            </a:p>
            <a:p>
              <a:r>
                <a:rPr lang="en-US" sz="1200" dirty="0">
                  <a:solidFill>
                    <a:srgbClr val="404040"/>
                  </a:solidFill>
                  <a:latin typeface="Consolas" panose="020B0609020204030204" pitchFamily="49" charset="0"/>
                  <a:cs typeface="Consolas" panose="020B0609020204030204" pitchFamily="49" charset="0"/>
                </a:rPr>
                <a:t>        "y": "88.2"</a:t>
              </a:r>
            </a:p>
            <a:p>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a:t>
              </a:r>
              <a:r>
                <a:rPr lang="en-US" sz="1200" dirty="0" err="1">
                  <a:solidFill>
                    <a:srgbClr val="404040"/>
                  </a:solidFill>
                  <a:latin typeface="Consolas" panose="020B0609020204030204" pitchFamily="49" charset="0"/>
                  <a:cs typeface="Consolas" panose="020B0609020204030204" pitchFamily="49" charset="0"/>
                </a:rPr>
                <a:t>pupilRight</a:t>
              </a:r>
              <a:r>
                <a:rPr lang="en-US" sz="1200" dirty="0">
                  <a:solidFill>
                    <a:srgbClr val="404040"/>
                  </a:solidFill>
                  <a:latin typeface="Consolas" panose="020B0609020204030204" pitchFamily="49" charset="0"/>
                  <a:cs typeface="Consolas" panose="020B0609020204030204" pitchFamily="49" charset="0"/>
                </a:rPr>
                <a:t>": {</a:t>
              </a:r>
            </a:p>
            <a:p>
              <a:r>
                <a:rPr lang="en-US" sz="1200" dirty="0">
                  <a:solidFill>
                    <a:srgbClr val="404040"/>
                  </a:solidFill>
                  <a:latin typeface="Consolas" panose="020B0609020204030204" pitchFamily="49" charset="0"/>
                  <a:cs typeface="Consolas" panose="020B0609020204030204" pitchFamily="49" charset="0"/>
                </a:rPr>
                <a:t>        "x": "138.4",</a:t>
              </a:r>
            </a:p>
            <a:p>
              <a:r>
                <a:rPr lang="en-US" sz="1200" dirty="0">
                  <a:solidFill>
                    <a:srgbClr val="404040"/>
                  </a:solidFill>
                  <a:latin typeface="Consolas" panose="020B0609020204030204" pitchFamily="49" charset="0"/>
                  <a:cs typeface="Consolas" panose="020B0609020204030204" pitchFamily="49" charset="0"/>
                </a:rPr>
                <a:t>        "y": "91.7"</a:t>
              </a:r>
            </a:p>
            <a:p>
              <a:r>
                <a:rPr lang="en-US" sz="1200" dirty="0">
                  <a:solidFill>
                    <a:srgbClr val="404040"/>
                  </a:solidFill>
                  <a:latin typeface="Consolas" panose="020B0609020204030204" pitchFamily="49" charset="0"/>
                  <a:cs typeface="Consolas" panose="020B0609020204030204" pitchFamily="49" charset="0"/>
                </a:rPr>
                <a:t>      </a:t>
              </a:r>
              <a:r>
                <a:rPr lang="en-US" sz="1200" dirty="0" smtClean="0">
                  <a:solidFill>
                    <a:srgbClr val="404040"/>
                  </a:solidFill>
                  <a:latin typeface="Consolas" panose="020B0609020204030204" pitchFamily="49" charset="0"/>
                  <a:cs typeface="Consolas" panose="020B0609020204030204" pitchFamily="49" charset="0"/>
                </a:rPr>
                <a:t>},</a:t>
              </a:r>
              <a:endParaRPr lang="en-US" sz="1200" dirty="0">
                <a:solidFill>
                  <a:srgbClr val="404040"/>
                </a:solidFill>
                <a:latin typeface="Consolas" panose="020B0609020204030204" pitchFamily="49" charset="0"/>
                <a:cs typeface="Consolas" panose="020B0609020204030204" pitchFamily="49" charset="0"/>
              </a:endParaRPr>
            </a:p>
            <a:p>
              <a:r>
                <a:rPr lang="en-US" sz="1200" dirty="0" smtClean="0">
                  <a:solidFill>
                    <a:srgbClr val="404040"/>
                  </a:solidFill>
                  <a:latin typeface="Consolas" panose="020B0609020204030204" pitchFamily="49" charset="0"/>
                  <a:cs typeface="Consolas" panose="020B0609020204030204" pitchFamily="49" charset="0"/>
                </a:rPr>
                <a:t>     ...</a:t>
              </a:r>
            </a:p>
          </p:txBody>
        </p:sp>
      </p:grpSp>
      <p:sp>
        <p:nvSpPr>
          <p:cNvPr id="57" name="Chevron 56"/>
          <p:cNvSpPr/>
          <p:nvPr/>
        </p:nvSpPr>
        <p:spPr bwMode="auto">
          <a:xfrm>
            <a:off x="6355557" y="1483404"/>
            <a:ext cx="2743200" cy="5257801"/>
          </a:xfrm>
          <a:prstGeom prst="chevron">
            <a:avLst>
              <a:gd name="adj" fmla="val 42593"/>
            </a:avLst>
          </a:prstGeom>
          <a:solidFill>
            <a:srgbClr val="D7D7D7"/>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nvGrpSpPr>
          <p:cNvPr id="18" name="Group 17"/>
          <p:cNvGrpSpPr/>
          <p:nvPr/>
        </p:nvGrpSpPr>
        <p:grpSpPr>
          <a:xfrm>
            <a:off x="0" y="1483403"/>
            <a:ext cx="7955757" cy="5260297"/>
            <a:chOff x="0" y="1483403"/>
            <a:chExt cx="7955757" cy="5260297"/>
          </a:xfrm>
        </p:grpSpPr>
        <p:sp>
          <p:nvSpPr>
            <p:cNvPr id="72" name="Freeform 71"/>
            <p:cNvSpPr/>
            <p:nvPr/>
          </p:nvSpPr>
          <p:spPr bwMode="auto">
            <a:xfrm>
              <a:off x="0" y="1483403"/>
              <a:ext cx="7955757" cy="5260297"/>
            </a:xfrm>
            <a:custGeom>
              <a:avLst/>
              <a:gdLst>
                <a:gd name="connsiteX0" fmla="*/ 0 w 7955757"/>
                <a:gd name="connsiteY0" fmla="*/ 0 h 5260297"/>
                <a:gd name="connsiteX1" fmla="*/ 2103438 w 7955757"/>
                <a:gd name="connsiteY1" fmla="*/ 0 h 5260297"/>
                <a:gd name="connsiteX2" fmla="*/ 2103438 w 7955757"/>
                <a:gd name="connsiteY2" fmla="*/ 1 h 5260297"/>
                <a:gd name="connsiteX3" fmla="*/ 6778641 w 7955757"/>
                <a:gd name="connsiteY3" fmla="*/ 1 h 5260297"/>
                <a:gd name="connsiteX4" fmla="*/ 7955757 w 7955757"/>
                <a:gd name="connsiteY4" fmla="*/ 2628902 h 5260297"/>
                <a:gd name="connsiteX5" fmla="*/ 6778641 w 7955757"/>
                <a:gd name="connsiteY5" fmla="*/ 5257802 h 5260297"/>
                <a:gd name="connsiteX6" fmla="*/ 2103438 w 7955757"/>
                <a:gd name="connsiteY6" fmla="*/ 5257802 h 5260297"/>
                <a:gd name="connsiteX7" fmla="*/ 2103438 w 7955757"/>
                <a:gd name="connsiteY7" fmla="*/ 5260297 h 5260297"/>
                <a:gd name="connsiteX8" fmla="*/ 0 w 7955757"/>
                <a:gd name="connsiteY8" fmla="*/ 5260297 h 5260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5757" h="5260297">
                  <a:moveTo>
                    <a:pt x="0" y="0"/>
                  </a:moveTo>
                  <a:lnTo>
                    <a:pt x="2103438" y="0"/>
                  </a:lnTo>
                  <a:lnTo>
                    <a:pt x="2103438" y="1"/>
                  </a:lnTo>
                  <a:lnTo>
                    <a:pt x="6778641" y="1"/>
                  </a:lnTo>
                  <a:lnTo>
                    <a:pt x="7955757" y="2628902"/>
                  </a:lnTo>
                  <a:lnTo>
                    <a:pt x="6778641" y="5257802"/>
                  </a:lnTo>
                  <a:lnTo>
                    <a:pt x="2103438" y="5257802"/>
                  </a:lnTo>
                  <a:lnTo>
                    <a:pt x="2103438" y="5260297"/>
                  </a:lnTo>
                  <a:lnTo>
                    <a:pt x="0" y="5260297"/>
                  </a:lnTo>
                  <a:close/>
                </a:path>
              </a:pathLst>
            </a:cu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p:nvGrpSpPr>
          <p:grpSpPr>
            <a:xfrm>
              <a:off x="684570" y="3230562"/>
              <a:ext cx="1418868" cy="1936758"/>
              <a:chOff x="523159" y="9672904"/>
              <a:chExt cx="1418868" cy="1936758"/>
            </a:xfrm>
          </p:grpSpPr>
          <p:sp>
            <p:nvSpPr>
              <p:cNvPr id="16" name="TextBox 15"/>
              <p:cNvSpPr txBox="1"/>
              <p:nvPr/>
            </p:nvSpPr>
            <p:spPr>
              <a:xfrm>
                <a:off x="871340" y="11086442"/>
                <a:ext cx="722505" cy="523220"/>
              </a:xfrm>
              <a:prstGeom prst="rect">
                <a:avLst/>
              </a:prstGeom>
              <a:noFill/>
            </p:spPr>
            <p:txBody>
              <a:bodyPr wrap="none" rtlCol="0">
                <a:spAutoFit/>
              </a:bodyPr>
              <a:lstStyle/>
              <a:p>
                <a:pPr algn="ctr"/>
                <a:r>
                  <a:rPr lang="en-US" altLang="zh-CN" sz="1400" dirty="0" smtClean="0">
                    <a:gradFill>
                      <a:gsLst>
                        <a:gs pos="97345">
                          <a:srgbClr val="FFFFFF"/>
                        </a:gs>
                        <a:gs pos="79646">
                          <a:srgbClr val="FFFFFF"/>
                        </a:gs>
                      </a:gsLst>
                      <a:lin ang="5400000" scaled="0"/>
                    </a:gradFill>
                  </a:rPr>
                  <a:t>INPUT</a:t>
                </a:r>
                <a:br>
                  <a:rPr lang="en-US" altLang="zh-CN" sz="1400" dirty="0" smtClean="0">
                    <a:gradFill>
                      <a:gsLst>
                        <a:gs pos="97345">
                          <a:srgbClr val="FFFFFF"/>
                        </a:gs>
                        <a:gs pos="79646">
                          <a:srgbClr val="FFFFFF"/>
                        </a:gs>
                      </a:gsLst>
                      <a:lin ang="5400000" scaled="0"/>
                    </a:gradFill>
                  </a:rPr>
                </a:br>
                <a:r>
                  <a:rPr lang="en-US" altLang="zh-CN" sz="1400" dirty="0" smtClean="0">
                    <a:gradFill>
                      <a:gsLst>
                        <a:gs pos="97345">
                          <a:srgbClr val="FFFFFF"/>
                        </a:gs>
                        <a:gs pos="79646">
                          <a:srgbClr val="FFFFFF"/>
                        </a:gs>
                      </a:gsLst>
                      <a:lin ang="5400000" scaled="0"/>
                    </a:gradFill>
                  </a:rPr>
                  <a:t>IMAGE</a:t>
                </a:r>
                <a:endParaRPr lang="zh-CN" altLang="en-US" sz="1400" dirty="0">
                  <a:gradFill>
                    <a:gsLst>
                      <a:gs pos="97345">
                        <a:srgbClr val="FFFFFF"/>
                      </a:gs>
                      <a:gs pos="79646">
                        <a:srgbClr val="FFFFFF"/>
                      </a:gs>
                    </a:gsLst>
                    <a:lin ang="5400000" scaled="0"/>
                  </a:gradFill>
                </a:endParaRPr>
              </a:p>
            </p:txBody>
          </p:sp>
          <p:grpSp>
            <p:nvGrpSpPr>
              <p:cNvPr id="40" name="Group 39"/>
              <p:cNvGrpSpPr/>
              <p:nvPr/>
            </p:nvGrpSpPr>
            <p:grpSpPr>
              <a:xfrm>
                <a:off x="523159" y="9672904"/>
                <a:ext cx="1418868" cy="1418868"/>
                <a:chOff x="523159" y="2801257"/>
                <a:chExt cx="1418868" cy="1418868"/>
              </a:xfrm>
            </p:grpSpPr>
            <p:pic>
              <p:nvPicPr>
                <p:cNvPr id="6" name="Picture 5"/>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Lst>
                </a:blip>
                <a:srcRect l="3052" r="3052"/>
                <a:stretch/>
              </p:blipFill>
              <p:spPr>
                <a:xfrm>
                  <a:off x="661093" y="2939191"/>
                  <a:ext cx="1143000" cy="1143000"/>
                </a:xfrm>
                <a:prstGeom prst="rect">
                  <a:avLst/>
                </a:prstGeom>
                <a:ln w="25400">
                  <a:solidFill>
                    <a:srgbClr val="FFFFFF"/>
                  </a:solidFill>
                </a:ln>
              </p:spPr>
            </p:pic>
            <p:grpSp>
              <p:nvGrpSpPr>
                <p:cNvPr id="13" name="Group 12"/>
                <p:cNvGrpSpPr/>
                <p:nvPr/>
              </p:nvGrpSpPr>
              <p:grpSpPr>
                <a:xfrm>
                  <a:off x="523159" y="2801257"/>
                  <a:ext cx="1418868" cy="1418868"/>
                  <a:chOff x="-1249363" y="2430462"/>
                  <a:chExt cx="1143000" cy="1143000"/>
                </a:xfrm>
                <a:solidFill>
                  <a:srgbClr val="FFFFFF"/>
                </a:solidFill>
              </p:grpSpPr>
              <p:sp>
                <p:nvSpPr>
                  <p:cNvPr id="11" name="Half Frame 10"/>
                  <p:cNvSpPr/>
                  <p:nvPr/>
                </p:nvSpPr>
                <p:spPr bwMode="auto">
                  <a:xfrm>
                    <a:off x="-1249363" y="24304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Half Frame 24"/>
                  <p:cNvSpPr/>
                  <p:nvPr/>
                </p:nvSpPr>
                <p:spPr bwMode="auto">
                  <a:xfrm flipH="1">
                    <a:off x="-334963" y="24304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Half Frame 25"/>
                  <p:cNvSpPr/>
                  <p:nvPr/>
                </p:nvSpPr>
                <p:spPr bwMode="auto">
                  <a:xfrm flipV="1">
                    <a:off x="-1249363" y="33448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Half Frame 26"/>
                  <p:cNvSpPr/>
                  <p:nvPr/>
                </p:nvSpPr>
                <p:spPr bwMode="auto">
                  <a:xfrm flipH="1" flipV="1">
                    <a:off x="-334963" y="33448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5" name="Group 4"/>
            <p:cNvGrpSpPr/>
            <p:nvPr/>
          </p:nvGrpSpPr>
          <p:grpSpPr>
            <a:xfrm>
              <a:off x="3017838" y="3230562"/>
              <a:ext cx="3585078" cy="1936758"/>
              <a:chOff x="3322638" y="9650819"/>
              <a:chExt cx="3585078" cy="1936758"/>
            </a:xfrm>
          </p:grpSpPr>
          <p:grpSp>
            <p:nvGrpSpPr>
              <p:cNvPr id="15" name="Group 14"/>
              <p:cNvGrpSpPr/>
              <p:nvPr/>
            </p:nvGrpSpPr>
            <p:grpSpPr>
              <a:xfrm>
                <a:off x="4405741" y="9650819"/>
                <a:ext cx="1418868" cy="1418868"/>
                <a:chOff x="5260168" y="2801257"/>
                <a:chExt cx="1418868" cy="1418868"/>
              </a:xfrm>
            </p:grpSpPr>
            <p:pic>
              <p:nvPicPr>
                <p:cNvPr id="9" name="Picture 8"/>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a14:imgEffect>
                        </a14:imgLayer>
                      </a14:imgProps>
                    </a:ext>
                  </a:extLst>
                </a:blip>
                <a:srcRect l="2568" r="2568"/>
                <a:stretch/>
              </p:blipFill>
              <p:spPr>
                <a:xfrm>
                  <a:off x="5398102" y="2939191"/>
                  <a:ext cx="1143000" cy="1143000"/>
                </a:xfrm>
                <a:prstGeom prst="rect">
                  <a:avLst/>
                </a:prstGeom>
                <a:ln w="25400">
                  <a:solidFill>
                    <a:srgbClr val="FFFFFF"/>
                  </a:solidFill>
                </a:ln>
              </p:spPr>
            </p:pic>
            <p:grpSp>
              <p:nvGrpSpPr>
                <p:cNvPr id="33" name="Group 32"/>
                <p:cNvGrpSpPr/>
                <p:nvPr/>
              </p:nvGrpSpPr>
              <p:grpSpPr>
                <a:xfrm>
                  <a:off x="5260168" y="2801257"/>
                  <a:ext cx="1418868" cy="1418868"/>
                  <a:chOff x="-1249363" y="2430462"/>
                  <a:chExt cx="1143000" cy="1143000"/>
                </a:xfrm>
                <a:solidFill>
                  <a:srgbClr val="FFFFFF"/>
                </a:solidFill>
              </p:grpSpPr>
              <p:sp>
                <p:nvSpPr>
                  <p:cNvPr id="34" name="Half Frame 33"/>
                  <p:cNvSpPr/>
                  <p:nvPr/>
                </p:nvSpPr>
                <p:spPr bwMode="auto">
                  <a:xfrm>
                    <a:off x="-1249363" y="24304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Half Frame 34"/>
                  <p:cNvSpPr/>
                  <p:nvPr/>
                </p:nvSpPr>
                <p:spPr bwMode="auto">
                  <a:xfrm flipH="1">
                    <a:off x="-334963" y="24304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6" name="Half Frame 35"/>
                  <p:cNvSpPr/>
                  <p:nvPr/>
                </p:nvSpPr>
                <p:spPr bwMode="auto">
                  <a:xfrm flipV="1">
                    <a:off x="-1249363" y="33448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Half Frame 36"/>
                  <p:cNvSpPr/>
                  <p:nvPr/>
                </p:nvSpPr>
                <p:spPr bwMode="auto">
                  <a:xfrm flipH="1" flipV="1">
                    <a:off x="-334963" y="33448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49" name="TextBox 48"/>
              <p:cNvSpPr txBox="1"/>
              <p:nvPr/>
            </p:nvSpPr>
            <p:spPr>
              <a:xfrm>
                <a:off x="3322638" y="11064357"/>
                <a:ext cx="3585078" cy="523220"/>
              </a:xfrm>
              <a:prstGeom prst="rect">
                <a:avLst/>
              </a:prstGeom>
              <a:noFill/>
            </p:spPr>
            <p:txBody>
              <a:bodyPr wrap="square" rtlCol="0">
                <a:spAutoFit/>
              </a:bodyPr>
              <a:lstStyle/>
              <a:p>
                <a:pPr algn="ctr"/>
                <a:r>
                  <a:rPr lang="en-US" altLang="zh-CN" sz="1400" dirty="0" smtClean="0">
                    <a:gradFill>
                      <a:gsLst>
                        <a:gs pos="97345">
                          <a:srgbClr val="FFFFFF"/>
                        </a:gs>
                        <a:gs pos="79646">
                          <a:srgbClr val="FFFFFF"/>
                        </a:gs>
                      </a:gsLst>
                      <a:lin ang="5400000" scaled="0"/>
                    </a:gradFill>
                  </a:rPr>
                  <a:t>FACIAL</a:t>
                </a:r>
                <a:br>
                  <a:rPr lang="en-US" altLang="zh-CN" sz="1400" dirty="0" smtClean="0">
                    <a:gradFill>
                      <a:gsLst>
                        <a:gs pos="97345">
                          <a:srgbClr val="FFFFFF"/>
                        </a:gs>
                        <a:gs pos="79646">
                          <a:srgbClr val="FFFFFF"/>
                        </a:gs>
                      </a:gsLst>
                      <a:lin ang="5400000" scaled="0"/>
                    </a:gradFill>
                  </a:rPr>
                </a:br>
                <a:r>
                  <a:rPr lang="en-US" altLang="zh-CN" sz="1400" dirty="0" smtClean="0">
                    <a:gradFill>
                      <a:gsLst>
                        <a:gs pos="97345">
                          <a:srgbClr val="FFFFFF"/>
                        </a:gs>
                        <a:gs pos="79646">
                          <a:srgbClr val="FFFFFF"/>
                        </a:gs>
                      </a:gsLst>
                      <a:lin ang="5400000" scaled="0"/>
                    </a:gradFill>
                  </a:rPr>
                  <a:t>RECTANGLE + LANDMARKS</a:t>
                </a:r>
                <a:endParaRPr lang="en-US" altLang="zh-CN" sz="1400" dirty="0">
                  <a:gradFill>
                    <a:gsLst>
                      <a:gs pos="97345">
                        <a:srgbClr val="FFFFFF"/>
                      </a:gs>
                      <a:gs pos="79646">
                        <a:srgbClr val="FFFFFF"/>
                      </a:gs>
                    </a:gsLst>
                    <a:lin ang="5400000" scaled="0"/>
                  </a:gradFill>
                </a:endParaRPr>
              </a:p>
            </p:txBody>
          </p:sp>
        </p:grpSp>
        <p:grpSp>
          <p:nvGrpSpPr>
            <p:cNvPr id="12" name="Group 11"/>
            <p:cNvGrpSpPr/>
            <p:nvPr/>
          </p:nvGrpSpPr>
          <p:grpSpPr>
            <a:xfrm>
              <a:off x="2255836" y="3653531"/>
              <a:ext cx="1676401" cy="623315"/>
              <a:chOff x="2255836" y="3653531"/>
              <a:chExt cx="1676401" cy="623315"/>
            </a:xfrm>
          </p:grpSpPr>
          <p:sp>
            <p:nvSpPr>
              <p:cNvPr id="10" name="Right Arrow 9"/>
              <p:cNvSpPr/>
              <p:nvPr/>
            </p:nvSpPr>
            <p:spPr bwMode="auto">
              <a:xfrm>
                <a:off x="2255836" y="3653531"/>
                <a:ext cx="1676401" cy="623315"/>
              </a:xfrm>
              <a:prstGeom prst="rightArrow">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p:cNvSpPr txBox="1"/>
              <p:nvPr/>
            </p:nvSpPr>
            <p:spPr>
              <a:xfrm>
                <a:off x="2284476" y="3769797"/>
                <a:ext cx="1372940" cy="369332"/>
              </a:xfrm>
              <a:prstGeom prst="rect">
                <a:avLst/>
              </a:prstGeom>
              <a:noFill/>
            </p:spPr>
            <p:txBody>
              <a:bodyPr wrap="none" rtlCol="0" anchor="ctr">
                <a:spAutoFit/>
              </a:bodyPr>
              <a:lstStyle/>
              <a:p>
                <a:pPr algn="ctr"/>
                <a:r>
                  <a:rPr lang="en-US" altLang="zh-CN" dirty="0">
                    <a:gradFill>
                      <a:gsLst>
                        <a:gs pos="79646">
                          <a:srgbClr val="FFFFFF"/>
                        </a:gs>
                        <a:gs pos="45000">
                          <a:srgbClr val="FFFFFF"/>
                        </a:gs>
                      </a:gsLst>
                      <a:lin ang="5400000" scaled="0"/>
                    </a:gradFill>
                  </a:rPr>
                  <a:t>DETECTION</a:t>
                </a:r>
                <a:endParaRPr lang="zh-CN" altLang="en-US" dirty="0">
                  <a:gradFill>
                    <a:gsLst>
                      <a:gs pos="79646">
                        <a:srgbClr val="FFFFFF"/>
                      </a:gs>
                      <a:gs pos="45000">
                        <a:srgbClr val="FFFFFF"/>
                      </a:gs>
                    </a:gsLst>
                    <a:lin ang="5400000" scaled="0"/>
                  </a:gradFill>
                </a:endParaRPr>
              </a:p>
            </p:txBody>
          </p:sp>
        </p:grpSp>
        <p:grpSp>
          <p:nvGrpSpPr>
            <p:cNvPr id="73" name="Group 72"/>
            <p:cNvGrpSpPr/>
            <p:nvPr/>
          </p:nvGrpSpPr>
          <p:grpSpPr>
            <a:xfrm>
              <a:off x="5761038" y="3653531"/>
              <a:ext cx="1676401" cy="623315"/>
              <a:chOff x="2255836" y="3653531"/>
              <a:chExt cx="1676401" cy="623315"/>
            </a:xfrm>
          </p:grpSpPr>
          <p:sp>
            <p:nvSpPr>
              <p:cNvPr id="74" name="Right Arrow 73"/>
              <p:cNvSpPr/>
              <p:nvPr/>
            </p:nvSpPr>
            <p:spPr bwMode="auto">
              <a:xfrm>
                <a:off x="2255836" y="3653531"/>
                <a:ext cx="1676401" cy="623315"/>
              </a:xfrm>
              <a:prstGeom prst="rightArrow">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5" name="TextBox 74"/>
              <p:cNvSpPr txBox="1"/>
              <p:nvPr/>
            </p:nvSpPr>
            <p:spPr>
              <a:xfrm>
                <a:off x="2264310" y="3781520"/>
                <a:ext cx="1413272" cy="369332"/>
              </a:xfrm>
              <a:prstGeom prst="rect">
                <a:avLst/>
              </a:prstGeom>
              <a:noFill/>
            </p:spPr>
            <p:txBody>
              <a:bodyPr wrap="none" rtlCol="0" anchor="ctr">
                <a:spAutoFit/>
              </a:bodyPr>
              <a:lstStyle/>
              <a:p>
                <a:pPr algn="ctr"/>
                <a:r>
                  <a:rPr lang="en-US" altLang="zh-CN" dirty="0">
                    <a:gradFill>
                      <a:gsLst>
                        <a:gs pos="79646">
                          <a:srgbClr val="FFFFFF"/>
                        </a:gs>
                        <a:gs pos="45000">
                          <a:srgbClr val="FFFFFF"/>
                        </a:gs>
                      </a:gsLst>
                      <a:lin ang="5400000" scaled="0"/>
                    </a:gradFill>
                  </a:rPr>
                  <a:t>ATTRIBUTES</a:t>
                </a:r>
              </a:p>
            </p:txBody>
          </p:sp>
        </p:grpSp>
      </p:grpSp>
      <p:grpSp>
        <p:nvGrpSpPr>
          <p:cNvPr id="20" name="Group 19"/>
          <p:cNvGrpSpPr/>
          <p:nvPr/>
        </p:nvGrpSpPr>
        <p:grpSpPr>
          <a:xfrm>
            <a:off x="-355601" y="301625"/>
            <a:ext cx="1849438" cy="917575"/>
            <a:chOff x="-355601" y="301625"/>
            <a:chExt cx="1849438" cy="917575"/>
          </a:xfrm>
        </p:grpSpPr>
        <p:sp>
          <p:nvSpPr>
            <p:cNvPr id="78"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83" name="Picture 82"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spTree>
    <p:extLst>
      <p:ext uri="{BB962C8B-B14F-4D97-AF65-F5344CB8AC3E}">
        <p14:creationId xmlns:p14="http://schemas.microsoft.com/office/powerpoint/2010/main" val="15712659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76"/>
                                        </p:tgtEl>
                                        <p:attrNameLst>
                                          <p:attrName>ppt_x</p:attrName>
                                          <p:attrName>ppt_y</p:attrName>
                                        </p:attrNameLst>
                                      </p:cBhvr>
                                      <p:rCtr x="-76600" y="-2300"/>
                                    </p:animMotion>
                                  </p:childTnLst>
                                </p:cTn>
                              </p:par>
                            </p:childTnLst>
                          </p:cTn>
                        </p:par>
                        <p:par>
                          <p:cTn id="14" fill="hold">
                            <p:stCondLst>
                              <p:cond delay="750"/>
                            </p:stCondLst>
                            <p:childTnLst>
                              <p:par>
                                <p:cTn id="15" presetID="2" presetClass="entr" presetSubtype="8" decel="100000"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0-#ppt_w/2"/>
                                          </p:val>
                                        </p:tav>
                                        <p:tav tm="100000">
                                          <p:val>
                                            <p:strVal val="#ppt_x"/>
                                          </p:val>
                                        </p:tav>
                                      </p:tavLst>
                                    </p:anim>
                                    <p:anim calcmode="lin" valueType="num">
                                      <p:cBhvr additive="base">
                                        <p:cTn id="18" dur="500" fill="hold"/>
                                        <p:tgtEl>
                                          <p:spTgt spid="18"/>
                                        </p:tgtEl>
                                        <p:attrNameLst>
                                          <p:attrName>ppt_y</p:attrName>
                                        </p:attrNameLst>
                                      </p:cBhvr>
                                      <p:tavLst>
                                        <p:tav tm="0">
                                          <p:val>
                                            <p:strVal val="#ppt_y"/>
                                          </p:val>
                                        </p:tav>
                                        <p:tav tm="100000">
                                          <p:val>
                                            <p:strVal val="#ppt_y"/>
                                          </p:val>
                                        </p:tav>
                                      </p:tavLst>
                                    </p:anim>
                                  </p:childTnLst>
                                </p:cTn>
                              </p:par>
                              <p:par>
                                <p:cTn id="19" presetID="2" presetClass="entr" presetSubtype="8" decel="100000" fill="hold" grpId="0" nodeType="withEffect">
                                  <p:stCondLst>
                                    <p:cond delay="250"/>
                                  </p:stCondLst>
                                  <p:childTnLst>
                                    <p:set>
                                      <p:cBhvr>
                                        <p:cTn id="20" dur="1" fill="hold">
                                          <p:stCondLst>
                                            <p:cond delay="0"/>
                                          </p:stCondLst>
                                        </p:cTn>
                                        <p:tgtEl>
                                          <p:spTgt spid="57"/>
                                        </p:tgtEl>
                                        <p:attrNameLst>
                                          <p:attrName>style.visibility</p:attrName>
                                        </p:attrNameLst>
                                      </p:cBhvr>
                                      <p:to>
                                        <p:strVal val="visible"/>
                                      </p:to>
                                    </p:set>
                                    <p:anim calcmode="lin" valueType="num">
                                      <p:cBhvr additive="base">
                                        <p:cTn id="21" dur="500" fill="hold"/>
                                        <p:tgtEl>
                                          <p:spTgt spid="57"/>
                                        </p:tgtEl>
                                        <p:attrNameLst>
                                          <p:attrName>ppt_x</p:attrName>
                                        </p:attrNameLst>
                                      </p:cBhvr>
                                      <p:tavLst>
                                        <p:tav tm="0">
                                          <p:val>
                                            <p:strVal val="0-#ppt_w/2"/>
                                          </p:val>
                                        </p:tav>
                                        <p:tav tm="100000">
                                          <p:val>
                                            <p:strVal val="#ppt_x"/>
                                          </p:val>
                                        </p:tav>
                                      </p:tavLst>
                                    </p:anim>
                                    <p:anim calcmode="lin" valueType="num">
                                      <p:cBhvr additive="base">
                                        <p:cTn id="22" dur="500" fill="hold"/>
                                        <p:tgtEl>
                                          <p:spTgt spid="57"/>
                                        </p:tgtEl>
                                        <p:attrNameLst>
                                          <p:attrName>ppt_y</p:attrName>
                                        </p:attrNameLst>
                                      </p:cBhvr>
                                      <p:tavLst>
                                        <p:tav tm="0">
                                          <p:val>
                                            <p:strVal val="#ppt_y"/>
                                          </p:val>
                                        </p:tav>
                                        <p:tav tm="100000">
                                          <p:val>
                                            <p:strVal val="#ppt_y"/>
                                          </p:val>
                                        </p:tav>
                                      </p:tavLst>
                                    </p:anim>
                                  </p:childTnLst>
                                </p:cTn>
                              </p:par>
                              <p:par>
                                <p:cTn id="23" presetID="2" presetClass="entr" presetSubtype="2" decel="100000" fill="hold" nodeType="withEffect">
                                  <p:stCondLst>
                                    <p:cond delay="25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1+#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6" grpId="1"/>
      <p:bldP spid="5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1476374"/>
            <a:ext cx="12436475" cy="5267325"/>
            <a:chOff x="0" y="1476374"/>
            <a:chExt cx="12436475" cy="5267325"/>
          </a:xfrm>
        </p:grpSpPr>
        <p:sp>
          <p:nvSpPr>
            <p:cNvPr id="17" name="Rectangle 16"/>
            <p:cNvSpPr/>
            <p:nvPr/>
          </p:nvSpPr>
          <p:spPr bwMode="auto">
            <a:xfrm>
              <a:off x="0" y="1476374"/>
              <a:ext cx="12436475" cy="5267325"/>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3" name="Rectangle 12"/>
            <p:cNvSpPr/>
            <p:nvPr/>
          </p:nvSpPr>
          <p:spPr>
            <a:xfrm>
              <a:off x="8819922" y="3076349"/>
              <a:ext cx="3429001" cy="2123658"/>
            </a:xfrm>
            <a:prstGeom prst="rect">
              <a:avLst/>
            </a:prstGeom>
          </p:spPr>
          <p:txBody>
            <a:bodyPr wrap="square">
              <a:spAutoFit/>
            </a:bodyPr>
            <a:lstStyle/>
            <a:p>
              <a:r>
                <a:rPr lang="en-US" sz="1600" dirty="0" smtClean="0">
                  <a:solidFill>
                    <a:srgbClr val="404040"/>
                  </a:solidFill>
                  <a:latin typeface="Consolas" panose="020B0609020204030204" pitchFamily="49" charset="0"/>
                  <a:cs typeface="Consolas" panose="020B0609020204030204" pitchFamily="49" charset="0"/>
                </a:rPr>
                <a:t>Verification Result</a:t>
              </a:r>
              <a:r>
                <a:rPr lang="en-US" sz="1600" dirty="0">
                  <a:solidFill>
                    <a:srgbClr val="404040"/>
                  </a:solidFill>
                  <a:latin typeface="Consolas" panose="020B0609020204030204" pitchFamily="49" charset="0"/>
                  <a:cs typeface="Consolas" panose="020B0609020204030204" pitchFamily="49" charset="0"/>
                </a:rPr>
                <a:t>:</a:t>
              </a:r>
            </a:p>
            <a:p>
              <a:r>
                <a:rPr lang="en-US" sz="1600" dirty="0">
                  <a:solidFill>
                    <a:srgbClr val="404040"/>
                  </a:solidFill>
                  <a:latin typeface="Consolas" panose="020B0609020204030204" pitchFamily="49" charset="0"/>
                  <a:cs typeface="Consolas" panose="020B0609020204030204" pitchFamily="49" charset="0"/>
                </a:rPr>
                <a:t>JSON:</a:t>
              </a:r>
            </a:p>
            <a:p>
              <a:r>
                <a:rPr lang="en-US" sz="1600" dirty="0" smtClean="0">
                  <a:solidFill>
                    <a:srgbClr val="404040"/>
                  </a:solidFill>
                  <a:latin typeface="Consolas" panose="020B0609020204030204" pitchFamily="49" charset="0"/>
                  <a:cs typeface="Consolas" panose="020B0609020204030204" pitchFamily="49" charset="0"/>
                </a:rPr>
                <a:t>[</a:t>
              </a:r>
            </a:p>
            <a:p>
              <a:pPr lvl="1"/>
              <a:r>
                <a:rPr lang="en-US" sz="1600" dirty="0" smtClean="0">
                  <a:solidFill>
                    <a:srgbClr val="404040"/>
                  </a:solidFill>
                  <a:latin typeface="Consolas" panose="020B0609020204030204" pitchFamily="49" charset="0"/>
                  <a:cs typeface="Consolas" panose="020B0609020204030204" pitchFamily="49" charset="0"/>
                </a:rPr>
                <a:t>{</a:t>
              </a:r>
              <a:endParaRPr lang="en-US" sz="1600" dirty="0">
                <a:solidFill>
                  <a:srgbClr val="404040"/>
                </a:solidFill>
                <a:latin typeface="Consolas" panose="020B0609020204030204" pitchFamily="49" charset="0"/>
                <a:cs typeface="Consolas" panose="020B0609020204030204" pitchFamily="49" charset="0"/>
              </a:endParaRPr>
            </a:p>
            <a:p>
              <a:pPr lvl="2" indent="-9171"/>
              <a:r>
                <a:rPr lang="en-US" sz="1600" dirty="0">
                  <a:solidFill>
                    <a:srgbClr val="404040"/>
                  </a:solidFill>
                  <a:latin typeface="Consolas" panose="020B0609020204030204" pitchFamily="49" charset="0"/>
                  <a:cs typeface="Consolas" panose="020B0609020204030204" pitchFamily="49" charset="0"/>
                </a:rPr>
                <a:t>"</a:t>
              </a:r>
              <a:r>
                <a:rPr lang="en-US" sz="1600" dirty="0" err="1">
                  <a:solidFill>
                    <a:srgbClr val="404040"/>
                  </a:solidFill>
                  <a:latin typeface="Consolas" panose="020B0609020204030204" pitchFamily="49" charset="0"/>
                  <a:cs typeface="Consolas" panose="020B0609020204030204" pitchFamily="49" charset="0"/>
                </a:rPr>
                <a:t>isIdentical</a:t>
              </a:r>
              <a:r>
                <a:rPr lang="en-US" sz="1600" dirty="0" smtClean="0">
                  <a:solidFill>
                    <a:srgbClr val="404040"/>
                  </a:solidFill>
                  <a:latin typeface="Consolas" panose="020B0609020204030204" pitchFamily="49" charset="0"/>
                  <a:cs typeface="Consolas" panose="020B0609020204030204" pitchFamily="49" charset="0"/>
                </a:rPr>
                <a:t>":false,</a:t>
              </a:r>
              <a:endParaRPr lang="en-US" sz="1600" dirty="0">
                <a:solidFill>
                  <a:srgbClr val="404040"/>
                </a:solidFill>
                <a:latin typeface="Consolas" panose="020B0609020204030204" pitchFamily="49" charset="0"/>
                <a:cs typeface="Consolas" panose="020B0609020204030204" pitchFamily="49" charset="0"/>
              </a:endParaRPr>
            </a:p>
            <a:p>
              <a:pPr lvl="2" indent="-9171"/>
              <a:r>
                <a:rPr lang="en-US" sz="1600" dirty="0">
                  <a:solidFill>
                    <a:srgbClr val="404040"/>
                  </a:solidFill>
                  <a:latin typeface="Consolas" panose="020B0609020204030204" pitchFamily="49" charset="0"/>
                  <a:cs typeface="Consolas" panose="020B0609020204030204" pitchFamily="49" charset="0"/>
                </a:rPr>
                <a:t>"confidence":</a:t>
              </a:r>
              <a:r>
                <a:rPr lang="en-US" sz="1600" dirty="0" smtClean="0">
                  <a:solidFill>
                    <a:srgbClr val="404040"/>
                  </a:solidFill>
                  <a:latin typeface="Consolas" panose="020B0609020204030204" pitchFamily="49" charset="0"/>
                  <a:cs typeface="Consolas" panose="020B0609020204030204" pitchFamily="49" charset="0"/>
                </a:rPr>
                <a:t>0.01 </a:t>
              </a:r>
              <a:endParaRPr lang="en-US" sz="1600" dirty="0">
                <a:solidFill>
                  <a:srgbClr val="404040"/>
                </a:solidFill>
                <a:latin typeface="Consolas" panose="020B0609020204030204" pitchFamily="49" charset="0"/>
                <a:cs typeface="Consolas" panose="020B0609020204030204" pitchFamily="49" charset="0"/>
              </a:endParaRPr>
            </a:p>
            <a:p>
              <a:pPr lvl="1" indent="-9171"/>
              <a:r>
                <a:rPr lang="en-US" sz="1600" dirty="0" smtClean="0">
                  <a:solidFill>
                    <a:srgbClr val="404040"/>
                  </a:solidFill>
                  <a:latin typeface="Consolas" panose="020B0609020204030204" pitchFamily="49" charset="0"/>
                  <a:cs typeface="Consolas" panose="020B0609020204030204" pitchFamily="49" charset="0"/>
                </a:rPr>
                <a:t>}</a:t>
              </a:r>
              <a:endParaRPr lang="en-US" sz="1600" dirty="0">
                <a:solidFill>
                  <a:srgbClr val="404040"/>
                </a:solidFill>
                <a:latin typeface="Consolas" panose="020B0609020204030204" pitchFamily="49" charset="0"/>
                <a:cs typeface="Consolas" panose="020B0609020204030204" pitchFamily="49" charset="0"/>
              </a:endParaRPr>
            </a:p>
            <a:p>
              <a:pPr indent="-9171"/>
              <a:r>
                <a:rPr lang="en-US" sz="1600" dirty="0">
                  <a:solidFill>
                    <a:srgbClr val="404040"/>
                  </a:solidFill>
                  <a:latin typeface="Consolas" panose="020B0609020204030204" pitchFamily="49" charset="0"/>
                  <a:cs typeface="Consolas" panose="020B0609020204030204" pitchFamily="49" charset="0"/>
                </a:rPr>
                <a:t>]</a:t>
              </a:r>
              <a:endParaRPr lang="en-US" sz="1600" dirty="0" smtClean="0">
                <a:solidFill>
                  <a:srgbClr val="404040"/>
                </a:solidFill>
                <a:latin typeface="Consolas" panose="020B0609020204030204" pitchFamily="49" charset="0"/>
                <a:cs typeface="Consolas" panose="020B0609020204030204" pitchFamily="49" charset="0"/>
              </a:endParaRPr>
            </a:p>
          </p:txBody>
        </p:sp>
      </p:grpSp>
      <p:sp>
        <p:nvSpPr>
          <p:cNvPr id="10"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404040"/>
                    </a:gs>
                    <a:gs pos="100000">
                      <a:srgbClr val="404040"/>
                    </a:gs>
                  </a:gsLst>
                  <a:lin ang="5400000" scaled="0"/>
                </a:gradFill>
              </a:rPr>
              <a:t>Face API – Verification</a:t>
            </a:r>
          </a:p>
        </p:txBody>
      </p:sp>
      <p:grpSp>
        <p:nvGrpSpPr>
          <p:cNvPr id="11" name="Group 10"/>
          <p:cNvGrpSpPr/>
          <p:nvPr/>
        </p:nvGrpSpPr>
        <p:grpSpPr>
          <a:xfrm>
            <a:off x="-355601" y="301625"/>
            <a:ext cx="1849438" cy="917575"/>
            <a:chOff x="-355601" y="301625"/>
            <a:chExt cx="1849438" cy="917575"/>
          </a:xfrm>
        </p:grpSpPr>
        <p:sp>
          <p:nvSpPr>
            <p:cNvPr id="14"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15" name="Picture 1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sp>
        <p:nvSpPr>
          <p:cNvPr id="19" name="Chevron 18"/>
          <p:cNvSpPr/>
          <p:nvPr/>
        </p:nvSpPr>
        <p:spPr bwMode="auto">
          <a:xfrm>
            <a:off x="5989637" y="1483404"/>
            <a:ext cx="2743200" cy="5257801"/>
          </a:xfrm>
          <a:prstGeom prst="chevron">
            <a:avLst>
              <a:gd name="adj" fmla="val 42593"/>
            </a:avLst>
          </a:prstGeom>
          <a:solidFill>
            <a:srgbClr val="D7D7D7"/>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nvGrpSpPr>
          <p:cNvPr id="7" name="Group 6"/>
          <p:cNvGrpSpPr/>
          <p:nvPr/>
        </p:nvGrpSpPr>
        <p:grpSpPr>
          <a:xfrm>
            <a:off x="0" y="1483403"/>
            <a:ext cx="7955757" cy="5260297"/>
            <a:chOff x="0" y="1483403"/>
            <a:chExt cx="7955757" cy="5260297"/>
          </a:xfrm>
        </p:grpSpPr>
        <p:sp>
          <p:nvSpPr>
            <p:cNvPr id="21" name="Freeform 20"/>
            <p:cNvSpPr/>
            <p:nvPr/>
          </p:nvSpPr>
          <p:spPr bwMode="auto">
            <a:xfrm>
              <a:off x="0" y="1483403"/>
              <a:ext cx="7955757" cy="5260297"/>
            </a:xfrm>
            <a:custGeom>
              <a:avLst/>
              <a:gdLst>
                <a:gd name="connsiteX0" fmla="*/ 0 w 7955757"/>
                <a:gd name="connsiteY0" fmla="*/ 0 h 5260297"/>
                <a:gd name="connsiteX1" fmla="*/ 2103438 w 7955757"/>
                <a:gd name="connsiteY1" fmla="*/ 0 h 5260297"/>
                <a:gd name="connsiteX2" fmla="*/ 2103438 w 7955757"/>
                <a:gd name="connsiteY2" fmla="*/ 1 h 5260297"/>
                <a:gd name="connsiteX3" fmla="*/ 6778641 w 7955757"/>
                <a:gd name="connsiteY3" fmla="*/ 1 h 5260297"/>
                <a:gd name="connsiteX4" fmla="*/ 7955757 w 7955757"/>
                <a:gd name="connsiteY4" fmla="*/ 2628902 h 5260297"/>
                <a:gd name="connsiteX5" fmla="*/ 6778641 w 7955757"/>
                <a:gd name="connsiteY5" fmla="*/ 5257802 h 5260297"/>
                <a:gd name="connsiteX6" fmla="*/ 2103438 w 7955757"/>
                <a:gd name="connsiteY6" fmla="*/ 5257802 h 5260297"/>
                <a:gd name="connsiteX7" fmla="*/ 2103438 w 7955757"/>
                <a:gd name="connsiteY7" fmla="*/ 5260297 h 5260297"/>
                <a:gd name="connsiteX8" fmla="*/ 0 w 7955757"/>
                <a:gd name="connsiteY8" fmla="*/ 5260297 h 5260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5757" h="5260297">
                  <a:moveTo>
                    <a:pt x="0" y="0"/>
                  </a:moveTo>
                  <a:lnTo>
                    <a:pt x="2103438" y="0"/>
                  </a:lnTo>
                  <a:lnTo>
                    <a:pt x="2103438" y="1"/>
                  </a:lnTo>
                  <a:lnTo>
                    <a:pt x="6778641" y="1"/>
                  </a:lnTo>
                  <a:lnTo>
                    <a:pt x="7955757" y="2628902"/>
                  </a:lnTo>
                  <a:lnTo>
                    <a:pt x="6778641" y="5257802"/>
                  </a:lnTo>
                  <a:lnTo>
                    <a:pt x="2103438" y="5257802"/>
                  </a:lnTo>
                  <a:lnTo>
                    <a:pt x="2103438" y="5260297"/>
                  </a:lnTo>
                  <a:lnTo>
                    <a:pt x="0" y="5260297"/>
                  </a:lnTo>
                  <a:close/>
                </a:path>
              </a:pathLst>
            </a:cu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a:xfrm>
              <a:off x="401638" y="2209066"/>
              <a:ext cx="5181600" cy="830997"/>
            </a:xfrm>
            <a:prstGeom prst="rect">
              <a:avLst/>
            </a:prstGeom>
          </p:spPr>
          <p:txBody>
            <a:bodyPr wrap="square">
              <a:spAutoFit/>
            </a:bodyPr>
            <a:lstStyle/>
            <a:p>
              <a:r>
                <a:rPr lang="en-US" sz="2400" dirty="0">
                  <a:gradFill>
                    <a:gsLst>
                      <a:gs pos="79646">
                        <a:srgbClr val="FFFFFF"/>
                      </a:gs>
                      <a:gs pos="45000">
                        <a:srgbClr val="FFFFFF"/>
                      </a:gs>
                    </a:gsLst>
                    <a:lin ang="5400000" scaled="0"/>
                  </a:gradFill>
                </a:rPr>
                <a:t>Given two faces, determine whether they are the same person</a:t>
              </a:r>
            </a:p>
          </p:txBody>
        </p:sp>
        <p:pic>
          <p:nvPicPr>
            <p:cNvPr id="8" name="Picture 7"/>
            <p:cNvPicPr>
              <a:picLocks noChangeAspect="1"/>
            </p:cNvPicPr>
            <p:nvPr/>
          </p:nvPicPr>
          <p:blipFill rotWithShape="1">
            <a:blip r:embed="rId4"/>
            <a:srcRect l="11316" r="11316"/>
            <a:stretch/>
          </p:blipFill>
          <p:spPr>
            <a:xfrm>
              <a:off x="594891" y="3536122"/>
              <a:ext cx="2048535" cy="2048535"/>
            </a:xfrm>
            <a:prstGeom prst="rect">
              <a:avLst/>
            </a:prstGeom>
            <a:ln w="25400">
              <a:solidFill>
                <a:srgbClr val="FFFFFF"/>
              </a:solidFill>
            </a:ln>
          </p:spPr>
        </p:pic>
        <p:pic>
          <p:nvPicPr>
            <p:cNvPr id="9" name="Picture 8"/>
            <p:cNvPicPr>
              <a:picLocks noChangeAspect="1"/>
            </p:cNvPicPr>
            <p:nvPr/>
          </p:nvPicPr>
          <p:blipFill rotWithShape="1">
            <a:blip r:embed="rId5"/>
            <a:srcRect l="11442" r="11442"/>
            <a:stretch/>
          </p:blipFill>
          <p:spPr>
            <a:xfrm>
              <a:off x="4538395" y="3544832"/>
              <a:ext cx="2031115" cy="2031115"/>
            </a:xfrm>
            <a:prstGeom prst="rect">
              <a:avLst/>
            </a:prstGeom>
            <a:ln w="25400">
              <a:solidFill>
                <a:srgbClr val="FFFFFF"/>
              </a:solidFill>
            </a:ln>
          </p:spPr>
        </p:pic>
        <p:sp>
          <p:nvSpPr>
            <p:cNvPr id="12" name="Left-Right Arrow 11"/>
            <p:cNvSpPr/>
            <p:nvPr/>
          </p:nvSpPr>
          <p:spPr bwMode="auto">
            <a:xfrm>
              <a:off x="3170237" y="4331789"/>
              <a:ext cx="916593" cy="457200"/>
            </a:xfrm>
            <a:prstGeom prst="leftRightArrow">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6" name="Half Frame 45"/>
            <p:cNvSpPr/>
            <p:nvPr/>
          </p:nvSpPr>
          <p:spPr bwMode="auto">
            <a:xfrm>
              <a:off x="449897" y="3396337"/>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7" name="Half Frame 46"/>
            <p:cNvSpPr/>
            <p:nvPr/>
          </p:nvSpPr>
          <p:spPr bwMode="auto">
            <a:xfrm flipH="1">
              <a:off x="2499677" y="3396337"/>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8" name="Half Frame 47"/>
            <p:cNvSpPr/>
            <p:nvPr/>
          </p:nvSpPr>
          <p:spPr bwMode="auto">
            <a:xfrm flipV="1">
              <a:off x="449897" y="5438528"/>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Half Frame 48"/>
            <p:cNvSpPr/>
            <p:nvPr/>
          </p:nvSpPr>
          <p:spPr bwMode="auto">
            <a:xfrm flipH="1" flipV="1">
              <a:off x="2499677" y="5438528"/>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0" name="Half Frame 49"/>
            <p:cNvSpPr/>
            <p:nvPr/>
          </p:nvSpPr>
          <p:spPr bwMode="auto">
            <a:xfrm>
              <a:off x="4389437" y="3396337"/>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1" name="Half Frame 50"/>
            <p:cNvSpPr/>
            <p:nvPr/>
          </p:nvSpPr>
          <p:spPr bwMode="auto">
            <a:xfrm flipH="1">
              <a:off x="6439217" y="3396337"/>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 name="Half Frame 51"/>
            <p:cNvSpPr/>
            <p:nvPr/>
          </p:nvSpPr>
          <p:spPr bwMode="auto">
            <a:xfrm flipV="1">
              <a:off x="4389437" y="5438528"/>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3" name="Half Frame 52"/>
            <p:cNvSpPr/>
            <p:nvPr/>
          </p:nvSpPr>
          <p:spPr bwMode="auto">
            <a:xfrm flipH="1" flipV="1">
              <a:off x="6439217" y="5438528"/>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020666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10"/>
                                        </p:tgtEl>
                                        <p:attrNameLst>
                                          <p:attrName>ppt_x</p:attrName>
                                          <p:attrName>ppt_y</p:attrName>
                                        </p:attrNameLst>
                                      </p:cBhvr>
                                      <p:rCtr x="-76600" y="-2300"/>
                                    </p:animMotion>
                                  </p:childTnLst>
                                </p:cTn>
                              </p:par>
                            </p:childTnLst>
                          </p:cTn>
                        </p:par>
                        <p:par>
                          <p:cTn id="14" fill="hold">
                            <p:stCondLst>
                              <p:cond delay="750"/>
                            </p:stCondLst>
                            <p:childTnLst>
                              <p:par>
                                <p:cTn id="15" presetID="2" presetClass="entr" presetSubtype="8" decel="10000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0-#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par>
                                <p:cTn id="19" presetID="2" presetClass="entr" presetSubtype="8" decel="100000" fill="hold" grpId="0" nodeType="withEffect">
                                  <p:stCondLst>
                                    <p:cond delay="25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0-#ppt_w/2"/>
                                          </p:val>
                                        </p:tav>
                                        <p:tav tm="100000">
                                          <p:val>
                                            <p:strVal val="#ppt_x"/>
                                          </p:val>
                                        </p:tav>
                                      </p:tavLst>
                                    </p:anim>
                                    <p:anim calcmode="lin" valueType="num">
                                      <p:cBhvr additive="base">
                                        <p:cTn id="22" dur="500" fill="hold"/>
                                        <p:tgtEl>
                                          <p:spTgt spid="19"/>
                                        </p:tgtEl>
                                        <p:attrNameLst>
                                          <p:attrName>ppt_y</p:attrName>
                                        </p:attrNameLst>
                                      </p:cBhvr>
                                      <p:tavLst>
                                        <p:tav tm="0">
                                          <p:val>
                                            <p:strVal val="#ppt_y"/>
                                          </p:val>
                                        </p:tav>
                                        <p:tav tm="100000">
                                          <p:val>
                                            <p:strVal val="#ppt_y"/>
                                          </p:val>
                                        </p:tav>
                                      </p:tavLst>
                                    </p:anim>
                                  </p:childTnLst>
                                </p:cTn>
                              </p:par>
                              <p:par>
                                <p:cTn id="23" presetID="2" presetClass="entr" presetSubtype="2" decel="100000" fill="hold" nodeType="withEffect">
                                  <p:stCondLst>
                                    <p:cond delay="25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1+#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a:lstStyle/>
          <a:p>
            <a:r>
              <a:rPr lang="en-US" dirty="0" smtClean="0">
                <a:solidFill>
                  <a:schemeClr val="bg1"/>
                </a:solidFill>
              </a:rPr>
              <a:t>Demo</a:t>
            </a:r>
            <a:br>
              <a:rPr lang="en-US" dirty="0" smtClean="0">
                <a:solidFill>
                  <a:schemeClr val="bg1"/>
                </a:solidFill>
              </a:rPr>
            </a:br>
            <a:r>
              <a:rPr lang="en-US" dirty="0">
                <a:solidFill>
                  <a:schemeClr val="bg1"/>
                </a:solidFill>
              </a:rPr>
              <a:t/>
            </a:r>
            <a:br>
              <a:rPr lang="en-US" dirty="0">
                <a:solidFill>
                  <a:schemeClr val="bg1"/>
                </a:solidFill>
              </a:rPr>
            </a:br>
            <a:endParaRPr lang="en-US" sz="4000" dirty="0">
              <a:solidFill>
                <a:schemeClr val="bg1"/>
              </a:solidFill>
            </a:endParaRPr>
          </a:p>
        </p:txBody>
      </p:sp>
      <p:sp>
        <p:nvSpPr>
          <p:cNvPr id="3" name="Rectangle 2"/>
          <p:cNvSpPr/>
          <p:nvPr/>
        </p:nvSpPr>
        <p:spPr bwMode="auto">
          <a:xfrm>
            <a:off x="4313237" y="6529387"/>
            <a:ext cx="3962400" cy="45720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75081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8047037" y="0"/>
            <a:ext cx="4389438" cy="699452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smtClean="0"/>
              <a:t>Agenda</a:t>
            </a:r>
            <a:endParaRPr lang="en-US" dirty="0"/>
          </a:p>
        </p:txBody>
      </p:sp>
      <p:pic>
        <p:nvPicPr>
          <p:cNvPr id="5" name="Picture 4"/>
          <p:cNvPicPr>
            <a:picLocks noChangeAspect="1"/>
          </p:cNvPicPr>
          <p:nvPr/>
        </p:nvPicPr>
        <p:blipFill>
          <a:blip r:embed="rId3"/>
          <a:stretch>
            <a:fillRect/>
          </a:stretch>
        </p:blipFill>
        <p:spPr>
          <a:xfrm>
            <a:off x="9785595" y="2125662"/>
            <a:ext cx="1842842" cy="3505200"/>
          </a:xfrm>
          <a:prstGeom prst="rect">
            <a:avLst/>
          </a:prstGeom>
        </p:spPr>
      </p:pic>
      <p:sp>
        <p:nvSpPr>
          <p:cNvPr id="8" name="TextBox 7"/>
          <p:cNvSpPr txBox="1"/>
          <p:nvPr/>
        </p:nvSpPr>
        <p:spPr>
          <a:xfrm>
            <a:off x="9865827" y="1403492"/>
            <a:ext cx="576120"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chemeClr val="accent6">
                    <a:lumMod val="10000"/>
                    <a:lumOff val="90000"/>
                  </a:schemeClr>
                </a:solidFill>
              </a:rPr>
              <a:t>?</a:t>
            </a:r>
          </a:p>
        </p:txBody>
      </p:sp>
      <p:sp>
        <p:nvSpPr>
          <p:cNvPr id="9" name="TextBox 8"/>
          <p:cNvSpPr txBox="1"/>
          <p:nvPr/>
        </p:nvSpPr>
        <p:spPr>
          <a:xfrm>
            <a:off x="10188551" y="1331598"/>
            <a:ext cx="576120"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chemeClr val="accent6">
                    <a:lumMod val="10000"/>
                    <a:lumOff val="90000"/>
                  </a:schemeClr>
                </a:solidFill>
              </a:rPr>
              <a:t>?</a:t>
            </a:r>
          </a:p>
        </p:txBody>
      </p:sp>
      <p:sp>
        <p:nvSpPr>
          <p:cNvPr id="10" name="TextBox 9"/>
          <p:cNvSpPr txBox="1"/>
          <p:nvPr/>
        </p:nvSpPr>
        <p:spPr>
          <a:xfrm>
            <a:off x="10455149" y="1518691"/>
            <a:ext cx="576120"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chemeClr val="accent6">
                    <a:lumMod val="10000"/>
                    <a:lumOff val="90000"/>
                  </a:schemeClr>
                </a:solidFill>
              </a:rPr>
              <a:t>?</a:t>
            </a:r>
          </a:p>
        </p:txBody>
      </p:sp>
      <p:sp>
        <p:nvSpPr>
          <p:cNvPr id="11" name="TextBox 10"/>
          <p:cNvSpPr txBox="1"/>
          <p:nvPr/>
        </p:nvSpPr>
        <p:spPr>
          <a:xfrm>
            <a:off x="9594507" y="1580277"/>
            <a:ext cx="576120"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chemeClr val="accent6">
                    <a:lumMod val="10000"/>
                    <a:lumOff val="90000"/>
                  </a:schemeClr>
                </a:solidFill>
              </a:rPr>
              <a:t>?</a:t>
            </a:r>
          </a:p>
        </p:txBody>
      </p:sp>
      <p:sp>
        <p:nvSpPr>
          <p:cNvPr id="3" name="Rectangle 2"/>
          <p:cNvSpPr/>
          <p:nvPr/>
        </p:nvSpPr>
        <p:spPr>
          <a:xfrm>
            <a:off x="702214" y="1580277"/>
            <a:ext cx="6216650" cy="2160591"/>
          </a:xfrm>
          <a:prstGeom prst="rect">
            <a:avLst/>
          </a:prstGeom>
        </p:spPr>
        <p:txBody>
          <a:bodyPr>
            <a:spAutoFit/>
          </a:bodyPr>
          <a:lstStyle/>
          <a:p>
            <a:pPr marL="342900" lvl="0" indent="-342900">
              <a:lnSpc>
                <a:spcPct val="90000"/>
              </a:lnSpc>
              <a:spcBef>
                <a:spcPct val="20000"/>
              </a:spcBef>
              <a:buSzPct val="90000"/>
              <a:buFont typeface="Arial" pitchFamily="34" charset="0"/>
              <a:buChar char="•"/>
            </a:pPr>
            <a:r>
              <a:rPr lang="en-US" sz="3200" dirty="0" smtClean="0">
                <a:gradFill>
                  <a:gsLst>
                    <a:gs pos="1250">
                      <a:srgbClr val="404040"/>
                    </a:gs>
                    <a:gs pos="100000">
                      <a:srgbClr val="404040"/>
                    </a:gs>
                  </a:gsLst>
                  <a:lin ang="5400000" scaled="0"/>
                </a:gradFill>
                <a:latin typeface="Segoe UI Light"/>
              </a:rPr>
              <a:t>Introduction</a:t>
            </a:r>
            <a:endParaRPr lang="en-US" sz="3200" dirty="0">
              <a:gradFill>
                <a:gsLst>
                  <a:gs pos="1250">
                    <a:srgbClr val="404040"/>
                  </a:gs>
                  <a:gs pos="100000">
                    <a:srgbClr val="404040"/>
                  </a:gs>
                </a:gsLst>
                <a:lin ang="5400000" scaled="0"/>
              </a:gradFill>
              <a:latin typeface="Segoe UI Light"/>
            </a:endParaRPr>
          </a:p>
          <a:p>
            <a:pPr marL="342900" lvl="0" indent="-342900">
              <a:lnSpc>
                <a:spcPct val="90000"/>
              </a:lnSpc>
              <a:spcBef>
                <a:spcPct val="20000"/>
              </a:spcBef>
              <a:buSzPct val="90000"/>
              <a:buFont typeface="Arial" pitchFamily="34" charset="0"/>
              <a:buChar char="•"/>
            </a:pPr>
            <a:r>
              <a:rPr lang="en-US" sz="3200" dirty="0" smtClean="0">
                <a:gradFill>
                  <a:gsLst>
                    <a:gs pos="1250">
                      <a:srgbClr val="404040"/>
                    </a:gs>
                    <a:gs pos="100000">
                      <a:srgbClr val="404040"/>
                    </a:gs>
                  </a:gsLst>
                  <a:lin ang="5400000" scaled="0"/>
                </a:gradFill>
                <a:latin typeface="Segoe UI Light"/>
              </a:rPr>
              <a:t>What is Project Oxford?</a:t>
            </a:r>
          </a:p>
          <a:p>
            <a:pPr marL="342900" lvl="0" indent="-342900">
              <a:lnSpc>
                <a:spcPct val="90000"/>
              </a:lnSpc>
              <a:spcBef>
                <a:spcPct val="20000"/>
              </a:spcBef>
              <a:buSzPct val="90000"/>
              <a:buFont typeface="Arial" pitchFamily="34" charset="0"/>
              <a:buChar char="•"/>
            </a:pPr>
            <a:r>
              <a:rPr lang="en-US" sz="3200" dirty="0" smtClean="0">
                <a:gradFill>
                  <a:gsLst>
                    <a:gs pos="1250">
                      <a:srgbClr val="404040"/>
                    </a:gs>
                    <a:gs pos="100000">
                      <a:srgbClr val="404040"/>
                    </a:gs>
                  </a:gsLst>
                  <a:lin ang="5400000" scaled="0"/>
                </a:gradFill>
                <a:latin typeface="Segoe UI Light"/>
              </a:rPr>
              <a:t>Oxford in Action</a:t>
            </a:r>
          </a:p>
          <a:p>
            <a:pPr marL="342900" lvl="0" indent="-342900">
              <a:lnSpc>
                <a:spcPct val="90000"/>
              </a:lnSpc>
              <a:spcBef>
                <a:spcPct val="20000"/>
              </a:spcBef>
              <a:buSzPct val="90000"/>
              <a:buFont typeface="Arial" pitchFamily="34" charset="0"/>
              <a:buChar char="•"/>
            </a:pPr>
            <a:r>
              <a:rPr lang="en-US" sz="3200" dirty="0" smtClean="0">
                <a:gradFill>
                  <a:gsLst>
                    <a:gs pos="1250">
                      <a:srgbClr val="404040"/>
                    </a:gs>
                    <a:gs pos="100000">
                      <a:srgbClr val="404040"/>
                    </a:gs>
                  </a:gsLst>
                  <a:lin ang="5400000" scaled="0"/>
                </a:gradFill>
                <a:latin typeface="Segoe UI Light"/>
              </a:rPr>
              <a:t>Questions</a:t>
            </a:r>
            <a:endParaRPr lang="en-US" sz="3200" dirty="0">
              <a:gradFill>
                <a:gsLst>
                  <a:gs pos="1250">
                    <a:srgbClr val="404040"/>
                  </a:gs>
                  <a:gs pos="100000">
                    <a:srgbClr val="404040"/>
                  </a:gs>
                </a:gsLst>
                <a:lin ang="5400000" scaled="0"/>
              </a:gradFill>
              <a:latin typeface="Segoe UI Light"/>
            </a:endParaRPr>
          </a:p>
        </p:txBody>
      </p:sp>
    </p:spTree>
    <p:extLst>
      <p:ext uri="{BB962C8B-B14F-4D97-AF65-F5344CB8AC3E}">
        <p14:creationId xmlns:p14="http://schemas.microsoft.com/office/powerpoint/2010/main" val="3449653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txBox="1">
            <a:spLocks/>
          </p:cNvSpPr>
          <p:nvPr/>
        </p:nvSpPr>
        <p:spPr>
          <a:xfrm>
            <a:off x="4816475" y="2135868"/>
            <a:ext cx="8275638" cy="282538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4400" dirty="0" smtClean="0">
                <a:gradFill>
                  <a:gsLst>
                    <a:gs pos="1250">
                      <a:srgbClr val="404040"/>
                    </a:gs>
                    <a:gs pos="100000">
                      <a:srgbClr val="404040"/>
                    </a:gs>
                  </a:gsLst>
                  <a:lin ang="5400000" scaled="0"/>
                </a:gradFill>
              </a:rPr>
              <a:t>Language Understanding </a:t>
            </a:r>
            <a:br>
              <a:rPr lang="en-US" sz="4400" dirty="0" smtClean="0">
                <a:gradFill>
                  <a:gsLst>
                    <a:gs pos="1250">
                      <a:srgbClr val="404040"/>
                    </a:gs>
                    <a:gs pos="100000">
                      <a:srgbClr val="404040"/>
                    </a:gs>
                  </a:gsLst>
                  <a:lin ang="5400000" scaled="0"/>
                </a:gradFill>
              </a:rPr>
            </a:br>
            <a:r>
              <a:rPr lang="en-US" sz="4400" dirty="0" smtClean="0">
                <a:gradFill>
                  <a:gsLst>
                    <a:gs pos="1250">
                      <a:srgbClr val="404040"/>
                    </a:gs>
                    <a:gs pos="100000">
                      <a:srgbClr val="404040"/>
                    </a:gs>
                  </a:gsLst>
                  <a:lin ang="5400000" scaled="0"/>
                </a:gradFill>
              </a:rPr>
              <a:t>Intelligent Service</a:t>
            </a:r>
            <a:endParaRPr lang="en-US" sz="4800" dirty="0">
              <a:gradFill>
                <a:gsLst>
                  <a:gs pos="1250">
                    <a:srgbClr val="404040"/>
                  </a:gs>
                  <a:gs pos="100000">
                    <a:srgbClr val="404040"/>
                  </a:gs>
                </a:gsLst>
                <a:lin ang="5400000" scaled="0"/>
              </a:gradFill>
            </a:endParaRPr>
          </a:p>
          <a:p>
            <a:r>
              <a:rPr lang="en-US" sz="2800" dirty="0" smtClean="0">
                <a:gradFill>
                  <a:gsLst>
                    <a:gs pos="1250">
                      <a:srgbClr val="404040"/>
                    </a:gs>
                    <a:gs pos="100000">
                      <a:srgbClr val="404040"/>
                    </a:gs>
                  </a:gsLst>
                  <a:lin ang="5400000" scaled="0"/>
                </a:gradFill>
                <a:latin typeface="Segoe UI"/>
              </a:rPr>
              <a:t>Determine Intent</a:t>
            </a:r>
            <a:endParaRPr lang="en-US" sz="2800" dirty="0">
              <a:gradFill>
                <a:gsLst>
                  <a:gs pos="1250">
                    <a:srgbClr val="404040"/>
                  </a:gs>
                  <a:gs pos="100000">
                    <a:srgbClr val="404040"/>
                  </a:gs>
                </a:gsLst>
                <a:lin ang="5400000" scaled="0"/>
              </a:gradFill>
              <a:latin typeface="Segoe UI"/>
            </a:endParaRPr>
          </a:p>
          <a:p>
            <a:r>
              <a:rPr lang="en-US" sz="2800" dirty="0" smtClean="0">
                <a:gradFill>
                  <a:gsLst>
                    <a:gs pos="1250">
                      <a:srgbClr val="404040"/>
                    </a:gs>
                    <a:gs pos="100000">
                      <a:srgbClr val="404040"/>
                    </a:gs>
                  </a:gsLst>
                  <a:lin ang="5400000" scaled="0"/>
                </a:gradFill>
                <a:latin typeface="Segoe UI"/>
              </a:rPr>
              <a:t>Detect Entities</a:t>
            </a:r>
            <a:endParaRPr lang="en-US" sz="2800" dirty="0">
              <a:gradFill>
                <a:gsLst>
                  <a:gs pos="1250">
                    <a:srgbClr val="404040"/>
                  </a:gs>
                  <a:gs pos="100000">
                    <a:srgbClr val="404040"/>
                  </a:gs>
                </a:gsLst>
                <a:lin ang="5400000" scaled="0"/>
              </a:gradFill>
              <a:latin typeface="Segoe UI"/>
            </a:endParaRPr>
          </a:p>
          <a:p>
            <a:r>
              <a:rPr lang="en-US" sz="2800" dirty="0" smtClean="0">
                <a:gradFill>
                  <a:gsLst>
                    <a:gs pos="1250">
                      <a:srgbClr val="404040"/>
                    </a:gs>
                    <a:gs pos="100000">
                      <a:srgbClr val="404040"/>
                    </a:gs>
                  </a:gsLst>
                  <a:lin ang="5400000" scaled="0"/>
                </a:gradFill>
                <a:latin typeface="Segoe UI"/>
              </a:rPr>
              <a:t>Improve Models</a:t>
            </a:r>
            <a:endParaRPr lang="en-US" sz="2800" dirty="0">
              <a:gradFill>
                <a:gsLst>
                  <a:gs pos="1250">
                    <a:srgbClr val="404040"/>
                  </a:gs>
                  <a:gs pos="100000">
                    <a:srgbClr val="404040"/>
                  </a:gs>
                </a:gsLst>
                <a:lin ang="5400000" scaled="0"/>
              </a:gradFill>
              <a:latin typeface="Segoe UI"/>
            </a:endParaRPr>
          </a:p>
        </p:txBody>
      </p:sp>
      <p:sp>
        <p:nvSpPr>
          <p:cNvPr id="12" name="Parallelogram 11"/>
          <p:cNvSpPr/>
          <p:nvPr/>
        </p:nvSpPr>
        <p:spPr bwMode="auto">
          <a:xfrm>
            <a:off x="2260420" y="1916112"/>
            <a:ext cx="2484374" cy="3124200"/>
          </a:xfrm>
          <a:prstGeom prst="parallelogram">
            <a:avLst>
              <a:gd name="adj" fmla="val 55592"/>
            </a:avLst>
          </a:prstGeom>
          <a:solidFill>
            <a:srgbClr val="D7D7D7"/>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nvGrpSpPr>
          <p:cNvPr id="2" name="Group 1"/>
          <p:cNvGrpSpPr/>
          <p:nvPr/>
        </p:nvGrpSpPr>
        <p:grpSpPr>
          <a:xfrm>
            <a:off x="-17463" y="1916112"/>
            <a:ext cx="3664152" cy="3124200"/>
            <a:chOff x="-17463" y="1916112"/>
            <a:chExt cx="3664152" cy="3124200"/>
          </a:xfrm>
        </p:grpSpPr>
        <p:sp>
          <p:nvSpPr>
            <p:cNvPr id="14" name="Flowchart: Process 8"/>
            <p:cNvSpPr/>
            <p:nvPr/>
          </p:nvSpPr>
          <p:spPr bwMode="auto">
            <a:xfrm flipH="1" flipV="1">
              <a:off x="-17463" y="191611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Screen Clipping"/>
            <p:cNvPicPr>
              <a:picLocks noChangeAspect="1"/>
            </p:cNvPicPr>
            <p:nvPr/>
          </p:nvPicPr>
          <p:blipFill rotWithShape="1">
            <a:blip r:embed="rId3">
              <a:extLst>
                <a:ext uri="{28A0092B-C50C-407E-A947-70E740481C1C}">
                  <a14:useLocalDpi xmlns:a14="http://schemas.microsoft.com/office/drawing/2010/main" val="0"/>
                </a:ext>
              </a:extLst>
            </a:blip>
            <a:srcRect r="6805" b="11152"/>
            <a:stretch/>
          </p:blipFill>
          <p:spPr>
            <a:xfrm>
              <a:off x="245558" y="2811462"/>
              <a:ext cx="2183317" cy="1150938"/>
            </a:xfrm>
            <a:prstGeom prst="rect">
              <a:avLst/>
            </a:prstGeom>
          </p:spPr>
        </p:pic>
      </p:grpSp>
    </p:spTree>
    <p:extLst>
      <p:ext uri="{BB962C8B-B14F-4D97-AF65-F5344CB8AC3E}">
        <p14:creationId xmlns:p14="http://schemas.microsoft.com/office/powerpoint/2010/main" val="2489540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42" presetClass="path" presetSubtype="0" decel="100000" fill="hold" grpId="1" nodeType="withEffect">
                                  <p:stCondLst>
                                    <p:cond delay="250"/>
                                  </p:stCondLst>
                                  <p:childTnLst>
                                    <p:animMotion origin="layout" path="M -0.01864 0.00023 L 1.27138E-6 -2.82342E-6 " pathEditMode="relative" rAng="0" ptsTypes="AA">
                                      <p:cBhvr>
                                        <p:cTn id="17" dur="500" fill="hold"/>
                                        <p:tgtEl>
                                          <p:spTgt spid="7"/>
                                        </p:tgtEl>
                                        <p:attrNameLst>
                                          <p:attrName>ppt_x</p:attrName>
                                          <p:attrName>ppt_y</p:attrName>
                                        </p:attrNameLst>
                                      </p:cBhvr>
                                      <p:rCtr x="932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0" y="3954463"/>
            <a:ext cx="12436475" cy="2743200"/>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 name="Content Placeholder 2"/>
          <p:cNvSpPr>
            <a:spLocks noGrp="1"/>
          </p:cNvSpPr>
          <p:nvPr>
            <p:ph idx="4294967295"/>
          </p:nvPr>
        </p:nvSpPr>
        <p:spPr>
          <a:xfrm>
            <a:off x="1951038" y="1414463"/>
            <a:ext cx="10028238" cy="2428357"/>
          </a:xfrm>
          <a:prstGeom prst="rect">
            <a:avLst/>
          </a:prstGeom>
        </p:spPr>
        <p:txBody>
          <a:bodyPr/>
          <a:lstStyle/>
          <a:p>
            <a:pPr marL="0" indent="0">
              <a:spcBef>
                <a:spcPts val="1800"/>
              </a:spcBef>
              <a:buNone/>
            </a:pPr>
            <a:r>
              <a:rPr lang="en-US" sz="2800" dirty="0"/>
              <a:t>Lets you understand what your users are saying</a:t>
            </a:r>
          </a:p>
          <a:p>
            <a:pPr marL="0" indent="0">
              <a:spcBef>
                <a:spcPts val="1800"/>
              </a:spcBef>
              <a:buNone/>
            </a:pPr>
            <a:r>
              <a:rPr lang="en-US" sz="2800" dirty="0"/>
              <a:t>Seamless integration with Speech Recognition</a:t>
            </a:r>
          </a:p>
          <a:p>
            <a:pPr marL="0" indent="0">
              <a:spcBef>
                <a:spcPts val="1800"/>
              </a:spcBef>
              <a:buNone/>
            </a:pPr>
            <a:r>
              <a:rPr lang="en-US" sz="2800" dirty="0"/>
              <a:t>A few examples </a:t>
            </a:r>
            <a:r>
              <a:rPr lang="en-US" sz="2800" dirty="0" smtClean="0"/>
              <a:t>are enough </a:t>
            </a:r>
            <a:r>
              <a:rPr lang="en-US" sz="2800" dirty="0"/>
              <a:t>to deploy an application</a:t>
            </a:r>
          </a:p>
          <a:p>
            <a:pPr marL="0" indent="0">
              <a:spcBef>
                <a:spcPts val="1800"/>
              </a:spcBef>
              <a:buNone/>
            </a:pPr>
            <a:r>
              <a:rPr lang="en-US" sz="2800" dirty="0"/>
              <a:t>LUIS learns over time</a:t>
            </a:r>
          </a:p>
        </p:txBody>
      </p:sp>
      <p:sp>
        <p:nvSpPr>
          <p:cNvPr id="11" name="Title 7"/>
          <p:cNvSpPr txBox="1">
            <a:spLocks/>
          </p:cNvSpPr>
          <p:nvPr/>
        </p:nvSpPr>
        <p:spPr>
          <a:xfrm>
            <a:off x="1538288" y="295275"/>
            <a:ext cx="108981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404040"/>
                    </a:gs>
                    <a:gs pos="100000">
                      <a:srgbClr val="404040"/>
                    </a:gs>
                  </a:gsLst>
                  <a:lin ang="5400000" scaled="0"/>
                </a:gradFill>
              </a:rPr>
              <a:t>Language Understanding Intelligent Service</a:t>
            </a:r>
          </a:p>
        </p:txBody>
      </p:sp>
      <p:grpSp>
        <p:nvGrpSpPr>
          <p:cNvPr id="12" name="Group 11"/>
          <p:cNvGrpSpPr/>
          <p:nvPr/>
        </p:nvGrpSpPr>
        <p:grpSpPr>
          <a:xfrm>
            <a:off x="-355601" y="301625"/>
            <a:ext cx="1849438" cy="917575"/>
            <a:chOff x="-355601" y="301625"/>
            <a:chExt cx="1849438" cy="917575"/>
          </a:xfrm>
        </p:grpSpPr>
        <p:sp>
          <p:nvSpPr>
            <p:cNvPr id="13"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14" name="Picture 13" descr="Screen Clipping"/>
            <p:cNvPicPr>
              <a:picLocks noChangeAspect="1"/>
            </p:cNvPicPr>
            <p:nvPr/>
          </p:nvPicPr>
          <p:blipFill rotWithShape="1">
            <a:blip r:embed="rId3">
              <a:extLst>
                <a:ext uri="{28A0092B-C50C-407E-A947-70E740481C1C}">
                  <a14:useLocalDpi xmlns:a14="http://schemas.microsoft.com/office/drawing/2010/main" val="0"/>
                </a:ext>
              </a:extLst>
            </a:blip>
            <a:srcRect r="6805" b="11152"/>
            <a:stretch/>
          </p:blipFill>
          <p:spPr>
            <a:xfrm>
              <a:off x="217489" y="478673"/>
              <a:ext cx="965199" cy="508805"/>
            </a:xfrm>
            <a:prstGeom prst="rect">
              <a:avLst/>
            </a:prstGeom>
          </p:spPr>
        </p:pic>
      </p:grpSp>
      <p:sp>
        <p:nvSpPr>
          <p:cNvPr id="22" name="Rectangle 21"/>
          <p:cNvSpPr/>
          <p:nvPr/>
        </p:nvSpPr>
        <p:spPr>
          <a:xfrm>
            <a:off x="5761264" y="7765995"/>
            <a:ext cx="2069281" cy="142247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15" name="Group 14"/>
          <p:cNvGrpSpPr/>
          <p:nvPr/>
        </p:nvGrpSpPr>
        <p:grpSpPr>
          <a:xfrm>
            <a:off x="471714" y="4259262"/>
            <a:ext cx="2255838" cy="2255838"/>
            <a:chOff x="471714" y="4259262"/>
            <a:chExt cx="2255838" cy="2255838"/>
          </a:xfrm>
        </p:grpSpPr>
        <p:sp>
          <p:nvSpPr>
            <p:cNvPr id="4" name="Rectangle 3"/>
            <p:cNvSpPr/>
            <p:nvPr/>
          </p:nvSpPr>
          <p:spPr bwMode="auto">
            <a:xfrm>
              <a:off x="471714" y="4259262"/>
              <a:ext cx="2255838" cy="2255838"/>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808037" y="4987638"/>
              <a:ext cx="1471878" cy="845744"/>
            </a:xfrm>
            <a:prstGeom prst="rect">
              <a:avLst/>
            </a:prstGeom>
            <a:noFill/>
          </p:spPr>
          <p:txBody>
            <a:bodyPr wrap="none" rtlCol="0">
              <a:spAutoFit/>
            </a:bodyPr>
            <a:lstStyle/>
            <a:p>
              <a:r>
                <a:rPr lang="en-US" sz="2448" dirty="0">
                  <a:gradFill>
                    <a:gsLst>
                      <a:gs pos="1250">
                        <a:srgbClr val="FFFFFF"/>
                      </a:gs>
                      <a:gs pos="100000">
                        <a:srgbClr val="FFFFFF"/>
                      </a:gs>
                    </a:gsLst>
                    <a:lin ang="5400000" scaled="0"/>
                  </a:gradFill>
                </a:rPr>
                <a:t>Define </a:t>
              </a:r>
            </a:p>
            <a:p>
              <a:r>
                <a:rPr lang="en-US" sz="2448" dirty="0" smtClean="0">
                  <a:gradFill>
                    <a:gsLst>
                      <a:gs pos="1250">
                        <a:srgbClr val="FFFFFF"/>
                      </a:gs>
                      <a:gs pos="100000">
                        <a:srgbClr val="FFFFFF"/>
                      </a:gs>
                    </a:gsLst>
                    <a:lin ang="5400000" scaled="0"/>
                  </a:gradFill>
                </a:rPr>
                <a:t>Concepts</a:t>
              </a:r>
              <a:endParaRPr lang="en-US" sz="2448" dirty="0">
                <a:gradFill>
                  <a:gsLst>
                    <a:gs pos="1250">
                      <a:srgbClr val="FFFFFF"/>
                    </a:gs>
                    <a:gs pos="100000">
                      <a:srgbClr val="FFFFFF"/>
                    </a:gs>
                  </a:gsLst>
                  <a:lin ang="5400000" scaled="0"/>
                </a:gradFill>
              </a:endParaRPr>
            </a:p>
          </p:txBody>
        </p:sp>
      </p:grpSp>
      <p:grpSp>
        <p:nvGrpSpPr>
          <p:cNvPr id="10" name="Group 9"/>
          <p:cNvGrpSpPr/>
          <p:nvPr/>
        </p:nvGrpSpPr>
        <p:grpSpPr>
          <a:xfrm>
            <a:off x="2923492" y="4259262"/>
            <a:ext cx="2273983" cy="2255838"/>
            <a:chOff x="2923492" y="4259262"/>
            <a:chExt cx="2273983" cy="2255838"/>
          </a:xfrm>
        </p:grpSpPr>
        <p:grpSp>
          <p:nvGrpSpPr>
            <p:cNvPr id="2" name="Group 1"/>
            <p:cNvGrpSpPr/>
            <p:nvPr/>
          </p:nvGrpSpPr>
          <p:grpSpPr>
            <a:xfrm>
              <a:off x="2923492" y="4259262"/>
              <a:ext cx="2273983" cy="2255838"/>
              <a:chOff x="2923492" y="4259262"/>
              <a:chExt cx="2273983" cy="2255838"/>
            </a:xfrm>
          </p:grpSpPr>
          <p:sp>
            <p:nvSpPr>
              <p:cNvPr id="26" name="Rectangle 25"/>
              <p:cNvSpPr/>
              <p:nvPr/>
            </p:nvSpPr>
            <p:spPr bwMode="auto">
              <a:xfrm>
                <a:off x="2941637" y="4259262"/>
                <a:ext cx="2255838" cy="2255838"/>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Isosceles Triangle 4"/>
              <p:cNvSpPr/>
              <p:nvPr/>
            </p:nvSpPr>
            <p:spPr bwMode="auto">
              <a:xfrm rot="5400000">
                <a:off x="2695474" y="5096882"/>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 name="TextBox 7"/>
            <p:cNvSpPr txBox="1"/>
            <p:nvPr/>
          </p:nvSpPr>
          <p:spPr>
            <a:xfrm>
              <a:off x="3612923" y="4987638"/>
              <a:ext cx="1475084" cy="845744"/>
            </a:xfrm>
            <a:prstGeom prst="rect">
              <a:avLst/>
            </a:prstGeom>
            <a:noFill/>
          </p:spPr>
          <p:txBody>
            <a:bodyPr wrap="none" rtlCol="0">
              <a:spAutoFit/>
            </a:bodyPr>
            <a:lstStyle/>
            <a:p>
              <a:r>
                <a:rPr lang="en-US" sz="2448" dirty="0">
                  <a:gradFill>
                    <a:gsLst>
                      <a:gs pos="1250">
                        <a:srgbClr val="FFFFFF"/>
                      </a:gs>
                      <a:gs pos="100000">
                        <a:srgbClr val="FFFFFF"/>
                      </a:gs>
                    </a:gsLst>
                    <a:lin ang="5400000" scaled="0"/>
                  </a:gradFill>
                </a:rPr>
                <a:t>Provide</a:t>
              </a:r>
            </a:p>
            <a:p>
              <a:r>
                <a:rPr lang="en-US" sz="2448" dirty="0" smtClean="0">
                  <a:gradFill>
                    <a:gsLst>
                      <a:gs pos="1250">
                        <a:srgbClr val="FFFFFF"/>
                      </a:gs>
                      <a:gs pos="100000">
                        <a:srgbClr val="FFFFFF"/>
                      </a:gs>
                    </a:gsLst>
                    <a:lin ang="5400000" scaled="0"/>
                  </a:gradFill>
                </a:rPr>
                <a:t>Examples</a:t>
              </a:r>
              <a:endParaRPr lang="en-US" sz="2448" dirty="0">
                <a:gradFill>
                  <a:gsLst>
                    <a:gs pos="1250">
                      <a:srgbClr val="FFFFFF"/>
                    </a:gs>
                    <a:gs pos="100000">
                      <a:srgbClr val="FFFFFF"/>
                    </a:gs>
                  </a:gsLst>
                  <a:lin ang="5400000" scaled="0"/>
                </a:gradFill>
              </a:endParaRPr>
            </a:p>
          </p:txBody>
        </p:sp>
      </p:grpSp>
      <p:grpSp>
        <p:nvGrpSpPr>
          <p:cNvPr id="31" name="Group 4"/>
          <p:cNvGrpSpPr>
            <a:grpSpLocks noChangeAspect="1"/>
          </p:cNvGrpSpPr>
          <p:nvPr/>
        </p:nvGrpSpPr>
        <p:grpSpPr bwMode="auto">
          <a:xfrm>
            <a:off x="835025" y="1897062"/>
            <a:ext cx="708025" cy="1473200"/>
            <a:chOff x="3694" y="1739"/>
            <a:chExt cx="446" cy="928"/>
          </a:xfrm>
        </p:grpSpPr>
        <p:sp>
          <p:nvSpPr>
            <p:cNvPr id="32" name="AutoShape 3"/>
            <p:cNvSpPr>
              <a:spLocks noChangeAspect="1" noChangeArrowheads="1" noTextEdit="1"/>
            </p:cNvSpPr>
            <p:nvPr/>
          </p:nvSpPr>
          <p:spPr bwMode="auto">
            <a:xfrm>
              <a:off x="3694" y="1739"/>
              <a:ext cx="446"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3" name="Freeform 5"/>
            <p:cNvSpPr>
              <a:spLocks/>
            </p:cNvSpPr>
            <p:nvPr/>
          </p:nvSpPr>
          <p:spPr bwMode="auto">
            <a:xfrm>
              <a:off x="3771" y="1737"/>
              <a:ext cx="290" cy="618"/>
            </a:xfrm>
            <a:custGeom>
              <a:avLst/>
              <a:gdLst>
                <a:gd name="T0" fmla="*/ 121 w 121"/>
                <a:gd name="T1" fmla="*/ 206 h 260"/>
                <a:gd name="T2" fmla="*/ 60 w 121"/>
                <a:gd name="T3" fmla="*/ 260 h 260"/>
                <a:gd name="T4" fmla="*/ 1 w 121"/>
                <a:gd name="T5" fmla="*/ 206 h 260"/>
                <a:gd name="T6" fmla="*/ 15 w 121"/>
                <a:gd name="T7" fmla="*/ 206 h 260"/>
                <a:gd name="T8" fmla="*/ 28 w 121"/>
                <a:gd name="T9" fmla="*/ 193 h 260"/>
                <a:gd name="T10" fmla="*/ 15 w 121"/>
                <a:gd name="T11" fmla="*/ 181 h 260"/>
                <a:gd name="T12" fmla="*/ 0 w 121"/>
                <a:gd name="T13" fmla="*/ 181 h 260"/>
                <a:gd name="T14" fmla="*/ 0 w 121"/>
                <a:gd name="T15" fmla="*/ 146 h 260"/>
                <a:gd name="T16" fmla="*/ 15 w 121"/>
                <a:gd name="T17" fmla="*/ 146 h 260"/>
                <a:gd name="T18" fmla="*/ 28 w 121"/>
                <a:gd name="T19" fmla="*/ 134 h 260"/>
                <a:gd name="T20" fmla="*/ 15 w 121"/>
                <a:gd name="T21" fmla="*/ 120 h 260"/>
                <a:gd name="T22" fmla="*/ 0 w 121"/>
                <a:gd name="T23" fmla="*/ 120 h 260"/>
                <a:gd name="T24" fmla="*/ 0 w 121"/>
                <a:gd name="T25" fmla="*/ 86 h 260"/>
                <a:gd name="T26" fmla="*/ 15 w 121"/>
                <a:gd name="T27" fmla="*/ 86 h 260"/>
                <a:gd name="T28" fmla="*/ 28 w 121"/>
                <a:gd name="T29" fmla="*/ 73 h 260"/>
                <a:gd name="T30" fmla="*/ 15 w 121"/>
                <a:gd name="T31" fmla="*/ 60 h 260"/>
                <a:gd name="T32" fmla="*/ 0 w 121"/>
                <a:gd name="T33" fmla="*/ 60 h 260"/>
                <a:gd name="T34" fmla="*/ 60 w 121"/>
                <a:gd name="T35" fmla="*/ 0 h 260"/>
                <a:gd name="T36" fmla="*/ 121 w 121"/>
                <a:gd name="T37" fmla="*/ 60 h 260"/>
                <a:gd name="T38" fmla="*/ 106 w 121"/>
                <a:gd name="T39" fmla="*/ 60 h 260"/>
                <a:gd name="T40" fmla="*/ 93 w 121"/>
                <a:gd name="T41" fmla="*/ 73 h 260"/>
                <a:gd name="T42" fmla="*/ 106 w 121"/>
                <a:gd name="T43" fmla="*/ 86 h 260"/>
                <a:gd name="T44" fmla="*/ 121 w 121"/>
                <a:gd name="T45" fmla="*/ 86 h 260"/>
                <a:gd name="T46" fmla="*/ 121 w 121"/>
                <a:gd name="T47" fmla="*/ 120 h 260"/>
                <a:gd name="T48" fmla="*/ 106 w 121"/>
                <a:gd name="T49" fmla="*/ 120 h 260"/>
                <a:gd name="T50" fmla="*/ 93 w 121"/>
                <a:gd name="T51" fmla="*/ 134 h 260"/>
                <a:gd name="T52" fmla="*/ 106 w 121"/>
                <a:gd name="T53" fmla="*/ 146 h 260"/>
                <a:gd name="T54" fmla="*/ 121 w 121"/>
                <a:gd name="T55" fmla="*/ 146 h 260"/>
                <a:gd name="T56" fmla="*/ 121 w 121"/>
                <a:gd name="T57" fmla="*/ 181 h 260"/>
                <a:gd name="T58" fmla="*/ 106 w 121"/>
                <a:gd name="T59" fmla="*/ 181 h 260"/>
                <a:gd name="T60" fmla="*/ 93 w 121"/>
                <a:gd name="T61" fmla="*/ 193 h 260"/>
                <a:gd name="T62" fmla="*/ 106 w 121"/>
                <a:gd name="T63" fmla="*/ 206 h 260"/>
                <a:gd name="T64" fmla="*/ 121 w 121"/>
                <a:gd name="T65" fmla="*/ 206 h 260"/>
                <a:gd name="T66" fmla="*/ 121 w 121"/>
                <a:gd name="T67" fmla="*/ 206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1" h="260">
                  <a:moveTo>
                    <a:pt x="121" y="206"/>
                  </a:moveTo>
                  <a:cubicBezTo>
                    <a:pt x="118" y="237"/>
                    <a:pt x="92" y="260"/>
                    <a:pt x="60" y="260"/>
                  </a:cubicBezTo>
                  <a:cubicBezTo>
                    <a:pt x="30" y="260"/>
                    <a:pt x="4" y="237"/>
                    <a:pt x="1" y="206"/>
                  </a:cubicBezTo>
                  <a:cubicBezTo>
                    <a:pt x="15" y="206"/>
                    <a:pt x="15" y="206"/>
                    <a:pt x="15" y="206"/>
                  </a:cubicBezTo>
                  <a:cubicBezTo>
                    <a:pt x="23" y="206"/>
                    <a:pt x="28" y="201"/>
                    <a:pt x="28" y="193"/>
                  </a:cubicBezTo>
                  <a:cubicBezTo>
                    <a:pt x="28" y="186"/>
                    <a:pt x="23" y="181"/>
                    <a:pt x="15" y="181"/>
                  </a:cubicBezTo>
                  <a:cubicBezTo>
                    <a:pt x="0" y="181"/>
                    <a:pt x="0" y="181"/>
                    <a:pt x="0" y="181"/>
                  </a:cubicBezTo>
                  <a:cubicBezTo>
                    <a:pt x="0" y="146"/>
                    <a:pt x="0" y="146"/>
                    <a:pt x="0" y="146"/>
                  </a:cubicBezTo>
                  <a:cubicBezTo>
                    <a:pt x="15" y="146"/>
                    <a:pt x="15" y="146"/>
                    <a:pt x="15" y="146"/>
                  </a:cubicBezTo>
                  <a:cubicBezTo>
                    <a:pt x="23" y="146"/>
                    <a:pt x="28" y="141"/>
                    <a:pt x="28" y="134"/>
                  </a:cubicBezTo>
                  <a:cubicBezTo>
                    <a:pt x="28" y="126"/>
                    <a:pt x="23" y="120"/>
                    <a:pt x="15" y="120"/>
                  </a:cubicBezTo>
                  <a:cubicBezTo>
                    <a:pt x="0" y="120"/>
                    <a:pt x="0" y="120"/>
                    <a:pt x="0" y="120"/>
                  </a:cubicBezTo>
                  <a:cubicBezTo>
                    <a:pt x="0" y="86"/>
                    <a:pt x="0" y="86"/>
                    <a:pt x="0" y="86"/>
                  </a:cubicBezTo>
                  <a:cubicBezTo>
                    <a:pt x="15" y="86"/>
                    <a:pt x="15" y="86"/>
                    <a:pt x="15" y="86"/>
                  </a:cubicBezTo>
                  <a:cubicBezTo>
                    <a:pt x="23" y="86"/>
                    <a:pt x="28" y="80"/>
                    <a:pt x="28" y="73"/>
                  </a:cubicBezTo>
                  <a:cubicBezTo>
                    <a:pt x="28" y="66"/>
                    <a:pt x="23" y="60"/>
                    <a:pt x="15" y="60"/>
                  </a:cubicBezTo>
                  <a:cubicBezTo>
                    <a:pt x="0" y="60"/>
                    <a:pt x="0" y="60"/>
                    <a:pt x="0" y="60"/>
                  </a:cubicBezTo>
                  <a:cubicBezTo>
                    <a:pt x="0" y="27"/>
                    <a:pt x="27" y="0"/>
                    <a:pt x="60" y="0"/>
                  </a:cubicBezTo>
                  <a:cubicBezTo>
                    <a:pt x="94" y="0"/>
                    <a:pt x="121" y="27"/>
                    <a:pt x="121" y="60"/>
                  </a:cubicBezTo>
                  <a:cubicBezTo>
                    <a:pt x="106" y="60"/>
                    <a:pt x="106" y="60"/>
                    <a:pt x="106" y="60"/>
                  </a:cubicBezTo>
                  <a:cubicBezTo>
                    <a:pt x="99" y="60"/>
                    <a:pt x="93" y="66"/>
                    <a:pt x="93" y="73"/>
                  </a:cubicBezTo>
                  <a:cubicBezTo>
                    <a:pt x="93" y="80"/>
                    <a:pt x="99" y="86"/>
                    <a:pt x="106" y="86"/>
                  </a:cubicBezTo>
                  <a:cubicBezTo>
                    <a:pt x="121" y="86"/>
                    <a:pt x="121" y="86"/>
                    <a:pt x="121" y="86"/>
                  </a:cubicBezTo>
                  <a:cubicBezTo>
                    <a:pt x="121" y="120"/>
                    <a:pt x="121" y="120"/>
                    <a:pt x="121" y="120"/>
                  </a:cubicBezTo>
                  <a:cubicBezTo>
                    <a:pt x="106" y="120"/>
                    <a:pt x="106" y="120"/>
                    <a:pt x="106" y="120"/>
                  </a:cubicBezTo>
                  <a:cubicBezTo>
                    <a:pt x="99" y="120"/>
                    <a:pt x="93" y="126"/>
                    <a:pt x="93" y="134"/>
                  </a:cubicBezTo>
                  <a:cubicBezTo>
                    <a:pt x="93" y="141"/>
                    <a:pt x="99" y="146"/>
                    <a:pt x="106" y="146"/>
                  </a:cubicBezTo>
                  <a:cubicBezTo>
                    <a:pt x="121" y="146"/>
                    <a:pt x="121" y="146"/>
                    <a:pt x="121" y="146"/>
                  </a:cubicBezTo>
                  <a:cubicBezTo>
                    <a:pt x="121" y="181"/>
                    <a:pt x="121" y="181"/>
                    <a:pt x="121" y="181"/>
                  </a:cubicBezTo>
                  <a:cubicBezTo>
                    <a:pt x="106" y="181"/>
                    <a:pt x="106" y="181"/>
                    <a:pt x="106" y="181"/>
                  </a:cubicBezTo>
                  <a:cubicBezTo>
                    <a:pt x="99" y="181"/>
                    <a:pt x="93" y="186"/>
                    <a:pt x="93" y="193"/>
                  </a:cubicBezTo>
                  <a:cubicBezTo>
                    <a:pt x="93" y="201"/>
                    <a:pt x="99" y="206"/>
                    <a:pt x="106" y="206"/>
                  </a:cubicBezTo>
                  <a:cubicBezTo>
                    <a:pt x="121" y="206"/>
                    <a:pt x="121" y="206"/>
                    <a:pt x="121" y="206"/>
                  </a:cubicBezTo>
                  <a:cubicBezTo>
                    <a:pt x="121" y="206"/>
                    <a:pt x="121" y="206"/>
                    <a:pt x="121" y="206"/>
                  </a:cubicBez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4" name="Freeform 6"/>
            <p:cNvSpPr>
              <a:spLocks/>
            </p:cNvSpPr>
            <p:nvPr/>
          </p:nvSpPr>
          <p:spPr bwMode="auto">
            <a:xfrm>
              <a:off x="3692" y="2191"/>
              <a:ext cx="451" cy="479"/>
            </a:xfrm>
            <a:custGeom>
              <a:avLst/>
              <a:gdLst>
                <a:gd name="T0" fmla="*/ 188 w 188"/>
                <a:gd name="T1" fmla="*/ 9 h 201"/>
                <a:gd name="T2" fmla="*/ 179 w 188"/>
                <a:gd name="T3" fmla="*/ 0 h 201"/>
                <a:gd name="T4" fmla="*/ 170 w 188"/>
                <a:gd name="T5" fmla="*/ 9 h 201"/>
                <a:gd name="T6" fmla="*/ 93 w 188"/>
                <a:gd name="T7" fmla="*/ 85 h 201"/>
                <a:gd name="T8" fmla="*/ 17 w 188"/>
                <a:gd name="T9" fmla="*/ 9 h 201"/>
                <a:gd name="T10" fmla="*/ 9 w 188"/>
                <a:gd name="T11" fmla="*/ 0 h 201"/>
                <a:gd name="T12" fmla="*/ 0 w 188"/>
                <a:gd name="T13" fmla="*/ 9 h 201"/>
                <a:gd name="T14" fmla="*/ 82 w 188"/>
                <a:gd name="T15" fmla="*/ 102 h 201"/>
                <a:gd name="T16" fmla="*/ 82 w 188"/>
                <a:gd name="T17" fmla="*/ 151 h 201"/>
                <a:gd name="T18" fmla="*/ 63 w 188"/>
                <a:gd name="T19" fmla="*/ 151 h 201"/>
                <a:gd name="T20" fmla="*/ 38 w 188"/>
                <a:gd name="T21" fmla="*/ 176 h 201"/>
                <a:gd name="T22" fmla="*/ 63 w 188"/>
                <a:gd name="T23" fmla="*/ 201 h 201"/>
                <a:gd name="T24" fmla="*/ 125 w 188"/>
                <a:gd name="T25" fmla="*/ 201 h 201"/>
                <a:gd name="T26" fmla="*/ 150 w 188"/>
                <a:gd name="T27" fmla="*/ 176 h 201"/>
                <a:gd name="T28" fmla="*/ 125 w 188"/>
                <a:gd name="T29" fmla="*/ 151 h 201"/>
                <a:gd name="T30" fmla="*/ 105 w 188"/>
                <a:gd name="T31" fmla="*/ 151 h 201"/>
                <a:gd name="T32" fmla="*/ 105 w 188"/>
                <a:gd name="T33" fmla="*/ 102 h 201"/>
                <a:gd name="T34" fmla="*/ 188 w 188"/>
                <a:gd name="T35" fmla="*/ 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8" h="201">
                  <a:moveTo>
                    <a:pt x="188" y="9"/>
                  </a:moveTo>
                  <a:cubicBezTo>
                    <a:pt x="188" y="4"/>
                    <a:pt x="184" y="0"/>
                    <a:pt x="179" y="0"/>
                  </a:cubicBezTo>
                  <a:cubicBezTo>
                    <a:pt x="174" y="0"/>
                    <a:pt x="170" y="4"/>
                    <a:pt x="170" y="9"/>
                  </a:cubicBezTo>
                  <a:cubicBezTo>
                    <a:pt x="170" y="51"/>
                    <a:pt x="136" y="85"/>
                    <a:pt x="93" y="85"/>
                  </a:cubicBezTo>
                  <a:cubicBezTo>
                    <a:pt x="51" y="85"/>
                    <a:pt x="17" y="51"/>
                    <a:pt x="17" y="9"/>
                  </a:cubicBezTo>
                  <a:cubicBezTo>
                    <a:pt x="17" y="4"/>
                    <a:pt x="14" y="0"/>
                    <a:pt x="9" y="0"/>
                  </a:cubicBezTo>
                  <a:cubicBezTo>
                    <a:pt x="4" y="0"/>
                    <a:pt x="0" y="4"/>
                    <a:pt x="0" y="9"/>
                  </a:cubicBezTo>
                  <a:cubicBezTo>
                    <a:pt x="0" y="57"/>
                    <a:pt x="36" y="96"/>
                    <a:pt x="82" y="102"/>
                  </a:cubicBezTo>
                  <a:cubicBezTo>
                    <a:pt x="82" y="151"/>
                    <a:pt x="82" y="151"/>
                    <a:pt x="82" y="151"/>
                  </a:cubicBezTo>
                  <a:cubicBezTo>
                    <a:pt x="63" y="151"/>
                    <a:pt x="63" y="151"/>
                    <a:pt x="63" y="151"/>
                  </a:cubicBezTo>
                  <a:cubicBezTo>
                    <a:pt x="49" y="151"/>
                    <a:pt x="38" y="162"/>
                    <a:pt x="38" y="176"/>
                  </a:cubicBezTo>
                  <a:cubicBezTo>
                    <a:pt x="38" y="190"/>
                    <a:pt x="49" y="201"/>
                    <a:pt x="63" y="201"/>
                  </a:cubicBezTo>
                  <a:cubicBezTo>
                    <a:pt x="125" y="201"/>
                    <a:pt x="125" y="201"/>
                    <a:pt x="125" y="201"/>
                  </a:cubicBezTo>
                  <a:cubicBezTo>
                    <a:pt x="139" y="201"/>
                    <a:pt x="150" y="190"/>
                    <a:pt x="150" y="176"/>
                  </a:cubicBezTo>
                  <a:cubicBezTo>
                    <a:pt x="150" y="162"/>
                    <a:pt x="139" y="151"/>
                    <a:pt x="125" y="151"/>
                  </a:cubicBezTo>
                  <a:cubicBezTo>
                    <a:pt x="105" y="151"/>
                    <a:pt x="105" y="151"/>
                    <a:pt x="105" y="151"/>
                  </a:cubicBezTo>
                  <a:cubicBezTo>
                    <a:pt x="105" y="102"/>
                    <a:pt x="105" y="102"/>
                    <a:pt x="105" y="102"/>
                  </a:cubicBezTo>
                  <a:cubicBezTo>
                    <a:pt x="152" y="96"/>
                    <a:pt x="188" y="57"/>
                    <a:pt x="188" y="9"/>
                  </a:cubicBez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9" name="Group 8"/>
          <p:cNvGrpSpPr/>
          <p:nvPr/>
        </p:nvGrpSpPr>
        <p:grpSpPr>
          <a:xfrm>
            <a:off x="5426628" y="4259262"/>
            <a:ext cx="6552647" cy="2255838"/>
            <a:chOff x="5426628" y="4259262"/>
            <a:chExt cx="6552647" cy="2255838"/>
          </a:xfrm>
        </p:grpSpPr>
        <p:grpSp>
          <p:nvGrpSpPr>
            <p:cNvPr id="6" name="Group 5"/>
            <p:cNvGrpSpPr/>
            <p:nvPr/>
          </p:nvGrpSpPr>
          <p:grpSpPr>
            <a:xfrm>
              <a:off x="5426628" y="4259262"/>
              <a:ext cx="6552647" cy="2255838"/>
              <a:chOff x="5426628" y="4259262"/>
              <a:chExt cx="6552647" cy="2255838"/>
            </a:xfrm>
          </p:grpSpPr>
          <p:sp>
            <p:nvSpPr>
              <p:cNvPr id="27" name="Rectangle 26"/>
              <p:cNvSpPr/>
              <p:nvPr/>
            </p:nvSpPr>
            <p:spPr bwMode="auto">
              <a:xfrm>
                <a:off x="5456237" y="4259262"/>
                <a:ext cx="6523038" cy="2255838"/>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Isosceles Triangle 27"/>
              <p:cNvSpPr/>
              <p:nvPr/>
            </p:nvSpPr>
            <p:spPr bwMode="auto">
              <a:xfrm rot="5400000">
                <a:off x="5198610" y="5096883"/>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5" name="Rectangle 24"/>
            <p:cNvSpPr/>
            <p:nvPr/>
          </p:nvSpPr>
          <p:spPr>
            <a:xfrm>
              <a:off x="8885237" y="5097462"/>
              <a:ext cx="2655196"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5560" tIns="35560" rIns="35560" bIns="35560" numCol="1" spcCol="1270" anchor="ctr" anchorCtr="0">
              <a:noAutofit/>
            </a:bodyPr>
            <a:lstStyle/>
            <a:p>
              <a:pPr algn="ctr">
                <a:lnSpc>
                  <a:spcPct val="90000"/>
                </a:lnSpc>
                <a:spcBef>
                  <a:spcPct val="0"/>
                </a:spcBef>
                <a:spcAft>
                  <a:spcPct val="35000"/>
                </a:spcAft>
              </a:pPr>
              <a:r>
                <a:rPr lang="en-US" sz="2448" dirty="0">
                  <a:gradFill>
                    <a:gsLst>
                      <a:gs pos="1250">
                        <a:srgbClr val="FFFFFF"/>
                      </a:gs>
                      <a:gs pos="100000">
                        <a:srgbClr val="FFFFFF"/>
                      </a:gs>
                    </a:gsLst>
                    <a:lin ang="5400000" scaled="0"/>
                  </a:gradFill>
                </a:rPr>
                <a:t>Active Learning</a:t>
              </a:r>
            </a:p>
          </p:txBody>
        </p:sp>
        <p:sp>
          <p:nvSpPr>
            <p:cNvPr id="23" name="Rectangle 22"/>
            <p:cNvSpPr/>
            <p:nvPr/>
          </p:nvSpPr>
          <p:spPr>
            <a:xfrm>
              <a:off x="6151562" y="5097462"/>
              <a:ext cx="2069281"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5560" tIns="35560" rIns="35560" bIns="35560" numCol="1" spcCol="1270" anchor="ctr" anchorCtr="0">
              <a:noAutofit/>
            </a:bodyPr>
            <a:lstStyle/>
            <a:p>
              <a:pPr algn="ctr">
                <a:lnSpc>
                  <a:spcPct val="90000"/>
                </a:lnSpc>
                <a:spcBef>
                  <a:spcPct val="0"/>
                </a:spcBef>
                <a:spcAft>
                  <a:spcPct val="35000"/>
                </a:spcAft>
              </a:pPr>
              <a:r>
                <a:rPr lang="en-US" sz="2448" dirty="0">
                  <a:gradFill>
                    <a:gsLst>
                      <a:gs pos="1250">
                        <a:srgbClr val="FFFFFF"/>
                      </a:gs>
                      <a:gs pos="100000">
                        <a:srgbClr val="FFFFFF"/>
                      </a:gs>
                    </a:gsLst>
                    <a:lin ang="5400000" scaled="0"/>
                  </a:gradFill>
                </a:rPr>
                <a:t>Deploy</a:t>
              </a:r>
            </a:p>
          </p:txBody>
        </p:sp>
        <p:sp>
          <p:nvSpPr>
            <p:cNvPr id="35" name="Left Bracket 34"/>
            <p:cNvSpPr/>
            <p:nvPr/>
          </p:nvSpPr>
          <p:spPr>
            <a:xfrm rot="5400000">
              <a:off x="8675686" y="3325813"/>
              <a:ext cx="266702" cy="3200400"/>
            </a:xfrm>
            <a:prstGeom prst="leftBracket">
              <a:avLst>
                <a:gd name="adj" fmla="val 69285"/>
              </a:avLst>
            </a:prstGeom>
            <a:ln w="38100" cap="rnd">
              <a:solidFill>
                <a:srgbClr val="F3F3F3"/>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404040"/>
                </a:solidFill>
              </a:endParaRPr>
            </a:p>
          </p:txBody>
        </p:sp>
        <p:sp>
          <p:nvSpPr>
            <p:cNvPr id="36" name="Left Bracket 35"/>
            <p:cNvSpPr/>
            <p:nvPr/>
          </p:nvSpPr>
          <p:spPr>
            <a:xfrm rot="16200000" flipV="1">
              <a:off x="8675686" y="4312105"/>
              <a:ext cx="266702" cy="3200400"/>
            </a:xfrm>
            <a:prstGeom prst="leftBracket">
              <a:avLst>
                <a:gd name="adj" fmla="val 69285"/>
              </a:avLst>
            </a:prstGeom>
            <a:ln w="38100" cap="rnd">
              <a:solidFill>
                <a:srgbClr val="F3F3F3"/>
              </a:solidFill>
              <a:prstDash val="sysDot"/>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404040"/>
                </a:solidFill>
              </a:endParaRPr>
            </a:p>
          </p:txBody>
        </p:sp>
      </p:grpSp>
    </p:spTree>
    <p:extLst>
      <p:ext uri="{BB962C8B-B14F-4D97-AF65-F5344CB8AC3E}">
        <p14:creationId xmlns:p14="http://schemas.microsoft.com/office/powerpoint/2010/main" val="22724787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250"/>
                                  </p:stCondLst>
                                  <p:childTnLst>
                                    <p:animMotion origin="layout" path="M 0.01519 0.00045 L -1.976E-6 2.46482E-6 " pathEditMode="relative" rAng="0" ptsTypes="AA">
                                      <p:cBhvr>
                                        <p:cTn id="9" dur="500" fill="hold"/>
                                        <p:tgtEl>
                                          <p:spTgt spid="11"/>
                                        </p:tgtEl>
                                        <p:attrNameLst>
                                          <p:attrName>ppt_x</p:attrName>
                                          <p:attrName>ppt_y</p:attrName>
                                        </p:attrNameLst>
                                      </p:cBhvr>
                                      <p:rCtr x="-766" y="-23"/>
                                    </p:animMotion>
                                  </p:childTnLst>
                                </p:cTn>
                              </p:par>
                              <p:par>
                                <p:cTn id="10" presetID="2" presetClass="entr" presetSubtype="8" decel="10000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0-#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par>
                          <p:cTn id="14" fill="hold">
                            <p:stCondLst>
                              <p:cond delay="750"/>
                            </p:stCondLst>
                            <p:childTnLst>
                              <p:par>
                                <p:cTn id="15" presetID="10" presetClass="entr" presetSubtype="0"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1250"/>
                            </p:stCondLst>
                            <p:childTnLst>
                              <p:par>
                                <p:cTn id="22" presetID="2" presetClass="entr" presetSubtype="8" decel="100000"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500" fill="hold"/>
                                        <p:tgtEl>
                                          <p:spTgt spid="16"/>
                                        </p:tgtEl>
                                        <p:attrNameLst>
                                          <p:attrName>ppt_x</p:attrName>
                                        </p:attrNameLst>
                                      </p:cBhvr>
                                      <p:tavLst>
                                        <p:tav tm="0">
                                          <p:val>
                                            <p:strVal val="0-#ppt_w/2"/>
                                          </p:val>
                                        </p:tav>
                                        <p:tav tm="100000">
                                          <p:val>
                                            <p:strVal val="#ppt_x"/>
                                          </p:val>
                                        </p:tav>
                                      </p:tavLst>
                                    </p:anim>
                                    <p:anim calcmode="lin" valueType="num">
                                      <p:cBhvr additive="base">
                                        <p:cTn id="25" dur="500" fill="hold"/>
                                        <p:tgtEl>
                                          <p:spTgt spid="16"/>
                                        </p:tgtEl>
                                        <p:attrNameLst>
                                          <p:attrName>ppt_y</p:attrName>
                                        </p:attrNameLst>
                                      </p:cBhvr>
                                      <p:tavLst>
                                        <p:tav tm="0">
                                          <p:val>
                                            <p:strVal val="#ppt_y"/>
                                          </p:val>
                                        </p:tav>
                                        <p:tav tm="100000">
                                          <p:val>
                                            <p:strVal val="#ppt_y"/>
                                          </p:val>
                                        </p:tav>
                                      </p:tavLst>
                                    </p:anim>
                                  </p:childTnLst>
                                </p:cTn>
                              </p:par>
                              <p:par>
                                <p:cTn id="26" presetID="10" presetClass="entr" presetSubtype="0" fill="hold" nodeType="withEffect">
                                  <p:stCondLst>
                                    <p:cond delay="25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42" presetClass="path" presetSubtype="0" decel="100000" fill="hold" nodeType="withEffect">
                                  <p:stCondLst>
                                    <p:cond delay="250"/>
                                  </p:stCondLst>
                                  <p:childTnLst>
                                    <p:animMotion origin="layout" path="M 0.01519 0.00045 L 2.30023E-6 2.46482E-6 " pathEditMode="relative" rAng="0" ptsTypes="AA">
                                      <p:cBhvr>
                                        <p:cTn id="30" dur="500" fill="hold"/>
                                        <p:tgtEl>
                                          <p:spTgt spid="15"/>
                                        </p:tgtEl>
                                        <p:attrNameLst>
                                          <p:attrName>ppt_x</p:attrName>
                                          <p:attrName>ppt_y</p:attrName>
                                        </p:attrNameLst>
                                      </p:cBhvr>
                                      <p:rCtr x="-76600" y="-2300"/>
                                    </p:animMotion>
                                  </p:childTnLst>
                                </p:cTn>
                              </p:par>
                              <p:par>
                                <p:cTn id="31" presetID="10" presetClass="entr" presetSubtype="0" fill="hold" nodeType="withEffect">
                                  <p:stCondLst>
                                    <p:cond delay="35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42" presetClass="path" presetSubtype="0" decel="100000" fill="hold" nodeType="withEffect">
                                  <p:stCondLst>
                                    <p:cond delay="350"/>
                                  </p:stCondLst>
                                  <p:childTnLst>
                                    <p:animMotion origin="layout" path="M 0.01519 0.00045 L 2.30023E-6 2.46482E-6 " pathEditMode="relative" rAng="0" ptsTypes="AA">
                                      <p:cBhvr>
                                        <p:cTn id="35" dur="500" fill="hold"/>
                                        <p:tgtEl>
                                          <p:spTgt spid="10"/>
                                        </p:tgtEl>
                                        <p:attrNameLst>
                                          <p:attrName>ppt_x</p:attrName>
                                          <p:attrName>ppt_y</p:attrName>
                                        </p:attrNameLst>
                                      </p:cBhvr>
                                      <p:rCtr x="-76600" y="-2300"/>
                                    </p:animMotion>
                                  </p:childTnLst>
                                </p:cTn>
                              </p:par>
                              <p:par>
                                <p:cTn id="36" presetID="10" presetClass="entr" presetSubtype="0" fill="hold" nodeType="withEffect">
                                  <p:stCondLst>
                                    <p:cond delay="45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42" presetClass="path" presetSubtype="0" decel="100000" fill="hold" nodeType="withEffect">
                                  <p:stCondLst>
                                    <p:cond delay="450"/>
                                  </p:stCondLst>
                                  <p:childTnLst>
                                    <p:animMotion origin="layout" path="M 0.01519 0.00045 L 2.30023E-6 2.46482E-6 " pathEditMode="relative" rAng="0" ptsTypes="AA">
                                      <p:cBhvr>
                                        <p:cTn id="40" dur="500" fill="hold"/>
                                        <p:tgtEl>
                                          <p:spTgt spid="9"/>
                                        </p:tgtEl>
                                        <p:attrNameLst>
                                          <p:attrName>ppt_x</p:attrName>
                                          <p:attrName>ppt_y</p:attrName>
                                        </p:attrNameLst>
                                      </p:cBhvr>
                                      <p:rCtr x="-766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p:bldP spid="11" grpId="0"/>
      <p:bldP spid="11"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0" y="1365842"/>
            <a:ext cx="14711362" cy="5696944"/>
            <a:chOff x="0" y="1322300"/>
            <a:chExt cx="14711362" cy="5696944"/>
          </a:xfrm>
        </p:grpSpPr>
        <p:sp>
          <p:nvSpPr>
            <p:cNvPr id="8" name="Rectangle 7"/>
            <p:cNvSpPr/>
            <p:nvPr/>
          </p:nvSpPr>
          <p:spPr bwMode="auto">
            <a:xfrm>
              <a:off x="0" y="1439862"/>
              <a:ext cx="12436475" cy="5257801"/>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9" name="TextBox 7"/>
            <p:cNvSpPr txBox="1"/>
            <p:nvPr/>
          </p:nvSpPr>
          <p:spPr>
            <a:xfrm>
              <a:off x="8047037" y="1322300"/>
              <a:ext cx="6664325" cy="5696944"/>
            </a:xfrm>
            <a:prstGeom prst="rect">
              <a:avLst/>
            </a:prstGeom>
            <a:noFill/>
          </p:spPr>
          <p:txBody>
            <a:bodyPr wrap="square" lIns="182880" tIns="146304" rIns="182880" bIns="146304" rtlCol="0">
              <a:spAutoFit/>
            </a:bodyPr>
            <a:lstStyle/>
            <a:p>
              <a:pPr defTabSz="182880"/>
              <a:r>
                <a:rPr lang="en-US" sz="1300" dirty="0">
                  <a:solidFill>
                    <a:srgbClr val="404040"/>
                  </a:solidFill>
                  <a:latin typeface="Consolas" panose="020B0609020204030204" pitchFamily="49" charset="0"/>
                  <a:cs typeface="Consolas" panose="020B0609020204030204" pitchFamily="49" charset="0"/>
                </a:rPr>
                <a:t>{</a:t>
              </a:r>
            </a:p>
            <a:p>
              <a:pPr defTabSz="182880"/>
              <a:r>
                <a:rPr lang="en-US" sz="1300" dirty="0">
                  <a:solidFill>
                    <a:srgbClr val="404040"/>
                  </a:solidFill>
                  <a:latin typeface="Consolas" panose="020B0609020204030204" pitchFamily="49" charset="0"/>
                  <a:cs typeface="Consolas" panose="020B0609020204030204" pitchFamily="49" charset="0"/>
                </a:rPr>
                <a:t>	“entities”: [</a:t>
              </a:r>
            </a:p>
            <a:p>
              <a:pPr defTabSz="182880"/>
              <a:r>
                <a:rPr lang="en-US" sz="1300" dirty="0">
                  <a:solidFill>
                    <a:srgbClr val="404040"/>
                  </a:solidFill>
                  <a:latin typeface="Consolas" panose="020B0609020204030204" pitchFamily="49" charset="0"/>
                  <a:cs typeface="Consolas" panose="020B0609020204030204" pitchFamily="49" charset="0"/>
                </a:rPr>
                <a:t>		{</a:t>
              </a:r>
            </a:p>
            <a:p>
              <a:pPr defTabSz="182880"/>
              <a:r>
                <a:rPr lang="en-US" sz="1300" dirty="0">
                  <a:solidFill>
                    <a:srgbClr val="404040"/>
                  </a:solidFill>
                  <a:latin typeface="Consolas" panose="020B0609020204030204" pitchFamily="49" charset="0"/>
                  <a:cs typeface="Consolas" panose="020B0609020204030204" pitchFamily="49" charset="0"/>
                </a:rPr>
                <a:t>			“entity”: “</a:t>
              </a:r>
              <a:r>
                <a:rPr lang="en-US" sz="1300" dirty="0" err="1">
                  <a:solidFill>
                    <a:srgbClr val="404040"/>
                  </a:solidFill>
                  <a:latin typeface="Consolas" panose="020B0609020204030204" pitchFamily="49" charset="0"/>
                  <a:cs typeface="Consolas" panose="020B0609020204030204" pitchFamily="49" charset="0"/>
                </a:rPr>
                <a:t>flight_delays</a:t>
              </a:r>
              <a:r>
                <a:rPr lang="en-US" sz="1300" dirty="0">
                  <a:solidFill>
                    <a:srgbClr val="404040"/>
                  </a:solidFill>
                  <a:latin typeface="Consolas" panose="020B0609020204030204" pitchFamily="49" charset="0"/>
                  <a:cs typeface="Consolas" panose="020B0609020204030204" pitchFamily="49" charset="0"/>
                </a:rPr>
                <a:t>”,</a:t>
              </a:r>
            </a:p>
            <a:p>
              <a:pPr defTabSz="182880"/>
              <a:r>
                <a:rPr lang="en-US" sz="1300" dirty="0">
                  <a:solidFill>
                    <a:srgbClr val="404040"/>
                  </a:solidFill>
                  <a:latin typeface="Consolas" panose="020B0609020204030204" pitchFamily="49" charset="0"/>
                  <a:cs typeface="Consolas" panose="020B0609020204030204" pitchFamily="49" charset="0"/>
                </a:rPr>
                <a:t>			“type”: “Topic”</a:t>
              </a:r>
            </a:p>
            <a:p>
              <a:pPr defTabSz="182880"/>
              <a:r>
                <a:rPr lang="en-US" sz="1300" dirty="0">
                  <a:solidFill>
                    <a:srgbClr val="404040"/>
                  </a:solidFill>
                  <a:latin typeface="Consolas" panose="020B0609020204030204" pitchFamily="49" charset="0"/>
                  <a:cs typeface="Consolas" panose="020B0609020204030204" pitchFamily="49" charset="0"/>
                </a:rPr>
                <a:t>		}</a:t>
              </a:r>
            </a:p>
            <a:p>
              <a:pPr defTabSz="182880"/>
              <a:r>
                <a:rPr lang="en-US" sz="1300" dirty="0">
                  <a:solidFill>
                    <a:srgbClr val="404040"/>
                  </a:solidFill>
                  <a:latin typeface="Consolas" panose="020B0609020204030204" pitchFamily="49" charset="0"/>
                  <a:cs typeface="Consolas" panose="020B0609020204030204" pitchFamily="49" charset="0"/>
                </a:rPr>
                <a:t>	],</a:t>
              </a:r>
            </a:p>
            <a:p>
              <a:pPr defTabSz="182880"/>
              <a:r>
                <a:rPr lang="en-US" sz="1300" dirty="0">
                  <a:solidFill>
                    <a:srgbClr val="404040"/>
                  </a:solidFill>
                  <a:latin typeface="Consolas" panose="020B0609020204030204" pitchFamily="49" charset="0"/>
                  <a:cs typeface="Consolas" panose="020B0609020204030204" pitchFamily="49" charset="0"/>
                </a:rPr>
                <a:t>	“intents”: [</a:t>
              </a:r>
            </a:p>
            <a:p>
              <a:pPr defTabSz="182880"/>
              <a:r>
                <a:rPr lang="en-US" sz="1300" dirty="0">
                  <a:solidFill>
                    <a:srgbClr val="404040"/>
                  </a:solidFill>
                  <a:latin typeface="Consolas" panose="020B0609020204030204" pitchFamily="49" charset="0"/>
                  <a:cs typeface="Consolas" panose="020B0609020204030204" pitchFamily="49" charset="0"/>
                </a:rPr>
                <a:t>		{</a:t>
              </a:r>
            </a:p>
            <a:p>
              <a:pPr defTabSz="182880"/>
              <a:r>
                <a:rPr lang="en-US" sz="1300" dirty="0">
                  <a:solidFill>
                    <a:srgbClr val="404040"/>
                  </a:solidFill>
                  <a:latin typeface="Consolas" panose="020B0609020204030204" pitchFamily="49" charset="0"/>
                  <a:cs typeface="Consolas" panose="020B0609020204030204" pitchFamily="49" charset="0"/>
                </a:rPr>
                <a:t>			“intent”: “</a:t>
              </a:r>
              <a:r>
                <a:rPr lang="en-US" sz="1300" dirty="0" err="1">
                  <a:solidFill>
                    <a:srgbClr val="404040"/>
                  </a:solidFill>
                  <a:latin typeface="Consolas" panose="020B0609020204030204" pitchFamily="49" charset="0"/>
                  <a:cs typeface="Consolas" panose="020B0609020204030204" pitchFamily="49" charset="0"/>
                </a:rPr>
                <a:t>FindNews</a:t>
              </a:r>
              <a:r>
                <a:rPr lang="en-US" sz="1300" dirty="0">
                  <a:solidFill>
                    <a:srgbClr val="404040"/>
                  </a:solidFill>
                  <a:latin typeface="Consolas" panose="020B0609020204030204" pitchFamily="49" charset="0"/>
                  <a:cs typeface="Consolas" panose="020B0609020204030204" pitchFamily="49" charset="0"/>
                </a:rPr>
                <a:t>”,</a:t>
              </a:r>
            </a:p>
            <a:p>
              <a:pPr defTabSz="182880"/>
              <a:r>
                <a:rPr lang="en-US" sz="1300" dirty="0">
                  <a:solidFill>
                    <a:srgbClr val="404040"/>
                  </a:solidFill>
                  <a:latin typeface="Consolas" panose="020B0609020204030204" pitchFamily="49" charset="0"/>
                  <a:cs typeface="Consolas" panose="020B0609020204030204" pitchFamily="49" charset="0"/>
                </a:rPr>
                <a:t>			“score”: 0.99853384</a:t>
              </a:r>
            </a:p>
            <a:p>
              <a:pPr defTabSz="182880"/>
              <a:r>
                <a:rPr lang="en-US" sz="1300" dirty="0">
                  <a:solidFill>
                    <a:srgbClr val="404040"/>
                  </a:solidFill>
                  <a:latin typeface="Consolas" panose="020B0609020204030204" pitchFamily="49" charset="0"/>
                  <a:cs typeface="Consolas" panose="020B0609020204030204" pitchFamily="49" charset="0"/>
                </a:rPr>
                <a:t>		},</a:t>
              </a:r>
            </a:p>
            <a:p>
              <a:pPr defTabSz="182880"/>
              <a:r>
                <a:rPr lang="en-US" sz="1300" dirty="0">
                  <a:solidFill>
                    <a:srgbClr val="404040"/>
                  </a:solidFill>
                  <a:latin typeface="Consolas" panose="020B0609020204030204" pitchFamily="49" charset="0"/>
                  <a:cs typeface="Consolas" panose="020B0609020204030204" pitchFamily="49" charset="0"/>
                </a:rPr>
                <a:t>		{</a:t>
              </a:r>
            </a:p>
            <a:p>
              <a:pPr defTabSz="182880"/>
              <a:r>
                <a:rPr lang="en-US" sz="1300" dirty="0">
                  <a:solidFill>
                    <a:srgbClr val="404040"/>
                  </a:solidFill>
                  <a:latin typeface="Consolas" panose="020B0609020204030204" pitchFamily="49" charset="0"/>
                  <a:cs typeface="Consolas" panose="020B0609020204030204" pitchFamily="49" charset="0"/>
                </a:rPr>
                <a:t>			“intent”: “None”,</a:t>
              </a:r>
            </a:p>
            <a:p>
              <a:pPr defTabSz="182880"/>
              <a:r>
                <a:rPr lang="en-US" sz="1300" dirty="0">
                  <a:solidFill>
                    <a:srgbClr val="404040"/>
                  </a:solidFill>
                  <a:latin typeface="Consolas" panose="020B0609020204030204" pitchFamily="49" charset="0"/>
                  <a:cs typeface="Consolas" panose="020B0609020204030204" pitchFamily="49" charset="0"/>
                </a:rPr>
                <a:t>			“score”: 0.07289317</a:t>
              </a:r>
            </a:p>
            <a:p>
              <a:pPr defTabSz="182880"/>
              <a:r>
                <a:rPr lang="en-US" sz="1300" dirty="0">
                  <a:solidFill>
                    <a:srgbClr val="404040"/>
                  </a:solidFill>
                  <a:latin typeface="Consolas" panose="020B0609020204030204" pitchFamily="49" charset="0"/>
                  <a:cs typeface="Consolas" panose="020B0609020204030204" pitchFamily="49" charset="0"/>
                </a:rPr>
                <a:t>		},</a:t>
              </a:r>
            </a:p>
            <a:p>
              <a:pPr defTabSz="182880"/>
              <a:r>
                <a:rPr lang="en-US" sz="1300" dirty="0">
                  <a:solidFill>
                    <a:srgbClr val="404040"/>
                  </a:solidFill>
                  <a:latin typeface="Consolas" panose="020B0609020204030204" pitchFamily="49" charset="0"/>
                  <a:cs typeface="Consolas" panose="020B0609020204030204" pitchFamily="49" charset="0"/>
                </a:rPr>
                <a:t>		{</a:t>
              </a:r>
            </a:p>
            <a:p>
              <a:pPr defTabSz="182880"/>
              <a:r>
                <a:rPr lang="en-US" sz="1300" dirty="0">
                  <a:solidFill>
                    <a:srgbClr val="404040"/>
                  </a:solidFill>
                  <a:latin typeface="Consolas" panose="020B0609020204030204" pitchFamily="49" charset="0"/>
                  <a:cs typeface="Consolas" panose="020B0609020204030204" pitchFamily="49" charset="0"/>
                </a:rPr>
                <a:t>			“intent”: “</a:t>
              </a:r>
              <a:r>
                <a:rPr lang="en-US" sz="1300" dirty="0" err="1">
                  <a:solidFill>
                    <a:srgbClr val="404040"/>
                  </a:solidFill>
                  <a:latin typeface="Consolas" panose="020B0609020204030204" pitchFamily="49" charset="0"/>
                  <a:cs typeface="Consolas" panose="020B0609020204030204" pitchFamily="49" charset="0"/>
                </a:rPr>
                <a:t>ReadNews</a:t>
              </a:r>
              <a:r>
                <a:rPr lang="en-US" sz="1300" dirty="0">
                  <a:solidFill>
                    <a:srgbClr val="404040"/>
                  </a:solidFill>
                  <a:latin typeface="Consolas" panose="020B0609020204030204" pitchFamily="49" charset="0"/>
                  <a:cs typeface="Consolas" panose="020B0609020204030204" pitchFamily="49" charset="0"/>
                </a:rPr>
                <a:t>”,</a:t>
              </a:r>
            </a:p>
            <a:p>
              <a:pPr defTabSz="182880"/>
              <a:r>
                <a:rPr lang="en-US" sz="1300" dirty="0">
                  <a:solidFill>
                    <a:srgbClr val="404040"/>
                  </a:solidFill>
                  <a:latin typeface="Consolas" panose="020B0609020204030204" pitchFamily="49" charset="0"/>
                  <a:cs typeface="Consolas" panose="020B0609020204030204" pitchFamily="49" charset="0"/>
                </a:rPr>
                <a:t>			“score”: 0.0167122427</a:t>
              </a:r>
            </a:p>
            <a:p>
              <a:pPr defTabSz="182880"/>
              <a:r>
                <a:rPr lang="en-US" sz="1300" dirty="0">
                  <a:solidFill>
                    <a:srgbClr val="404040"/>
                  </a:solidFill>
                  <a:latin typeface="Consolas" panose="020B0609020204030204" pitchFamily="49" charset="0"/>
                  <a:cs typeface="Consolas" panose="020B0609020204030204" pitchFamily="49" charset="0"/>
                </a:rPr>
                <a:t>		},</a:t>
              </a:r>
            </a:p>
            <a:p>
              <a:pPr defTabSz="182880"/>
              <a:r>
                <a:rPr lang="en-US" sz="1300" dirty="0">
                  <a:solidFill>
                    <a:srgbClr val="404040"/>
                  </a:solidFill>
                  <a:latin typeface="Consolas" panose="020B0609020204030204" pitchFamily="49" charset="0"/>
                  <a:cs typeface="Consolas" panose="020B0609020204030204" pitchFamily="49" charset="0"/>
                </a:rPr>
                <a:t>		{</a:t>
              </a:r>
            </a:p>
            <a:p>
              <a:pPr defTabSz="182880"/>
              <a:r>
                <a:rPr lang="en-US" sz="1300" dirty="0">
                  <a:solidFill>
                    <a:srgbClr val="404040"/>
                  </a:solidFill>
                  <a:latin typeface="Consolas" panose="020B0609020204030204" pitchFamily="49" charset="0"/>
                  <a:cs typeface="Consolas" panose="020B0609020204030204" pitchFamily="49" charset="0"/>
                </a:rPr>
                <a:t>			“intent”: “</a:t>
              </a:r>
              <a:r>
                <a:rPr lang="en-US" sz="1300" dirty="0" err="1">
                  <a:solidFill>
                    <a:srgbClr val="404040"/>
                  </a:solidFill>
                  <a:latin typeface="Consolas" panose="020B0609020204030204" pitchFamily="49" charset="0"/>
                  <a:cs typeface="Consolas" panose="020B0609020204030204" pitchFamily="49" charset="0"/>
                </a:rPr>
                <a:t>ShareNews</a:t>
              </a:r>
              <a:r>
                <a:rPr lang="en-US" sz="1300" dirty="0">
                  <a:solidFill>
                    <a:srgbClr val="404040"/>
                  </a:solidFill>
                  <a:latin typeface="Consolas" panose="020B0609020204030204" pitchFamily="49" charset="0"/>
                  <a:cs typeface="Consolas" panose="020B0609020204030204" pitchFamily="49" charset="0"/>
                </a:rPr>
                <a:t>”,</a:t>
              </a:r>
            </a:p>
            <a:p>
              <a:pPr defTabSz="182880"/>
              <a:r>
                <a:rPr lang="en-US" sz="1300" dirty="0">
                  <a:solidFill>
                    <a:srgbClr val="404040"/>
                  </a:solidFill>
                  <a:latin typeface="Consolas" panose="020B0609020204030204" pitchFamily="49" charset="0"/>
                  <a:cs typeface="Consolas" panose="020B0609020204030204" pitchFamily="49" charset="0"/>
                </a:rPr>
                <a:t>			“score”: 1.0919299E-06</a:t>
              </a:r>
            </a:p>
            <a:p>
              <a:pPr defTabSz="182880"/>
              <a:r>
                <a:rPr lang="en-US" sz="1300" dirty="0">
                  <a:solidFill>
                    <a:srgbClr val="404040"/>
                  </a:solidFill>
                  <a:latin typeface="Consolas" panose="020B0609020204030204" pitchFamily="49" charset="0"/>
                  <a:cs typeface="Consolas" panose="020B0609020204030204" pitchFamily="49" charset="0"/>
                </a:rPr>
                <a:t>		}</a:t>
              </a:r>
            </a:p>
            <a:p>
              <a:pPr defTabSz="182880"/>
              <a:r>
                <a:rPr lang="en-US" sz="1300" dirty="0">
                  <a:solidFill>
                    <a:srgbClr val="404040"/>
                  </a:solidFill>
                  <a:latin typeface="Consolas" panose="020B0609020204030204" pitchFamily="49" charset="0"/>
                  <a:cs typeface="Consolas" panose="020B0609020204030204" pitchFamily="49" charset="0"/>
                </a:rPr>
                <a:t>	]</a:t>
              </a:r>
            </a:p>
            <a:p>
              <a:pPr defTabSz="182880"/>
              <a:r>
                <a:rPr lang="en-US" sz="1300" dirty="0">
                  <a:solidFill>
                    <a:srgbClr val="404040"/>
                  </a:solidFill>
                  <a:latin typeface="Consolas" panose="020B0609020204030204" pitchFamily="49" charset="0"/>
                  <a:cs typeface="Consolas" panose="020B0609020204030204" pitchFamily="49" charset="0"/>
                </a:rPr>
                <a:t>}</a:t>
              </a:r>
            </a:p>
            <a:p>
              <a:endParaRPr lang="en-US" sz="1300" dirty="0">
                <a:solidFill>
                  <a:srgbClr val="404040"/>
                </a:solidFill>
              </a:endParaRPr>
            </a:p>
          </p:txBody>
        </p:sp>
      </p:grpSp>
      <p:sp>
        <p:nvSpPr>
          <p:cNvPr id="10" name="Chevron 9"/>
          <p:cNvSpPr/>
          <p:nvPr/>
        </p:nvSpPr>
        <p:spPr bwMode="auto">
          <a:xfrm>
            <a:off x="4541837" y="1483404"/>
            <a:ext cx="2743200" cy="5257801"/>
          </a:xfrm>
          <a:prstGeom prst="chevron">
            <a:avLst>
              <a:gd name="adj" fmla="val 42593"/>
            </a:avLst>
          </a:prstGeom>
          <a:solidFill>
            <a:srgbClr val="D7D7D7"/>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nvGrpSpPr>
          <p:cNvPr id="2" name="Group 1"/>
          <p:cNvGrpSpPr/>
          <p:nvPr/>
        </p:nvGrpSpPr>
        <p:grpSpPr>
          <a:xfrm>
            <a:off x="-1" y="1483404"/>
            <a:ext cx="6218238" cy="5257801"/>
            <a:chOff x="-1" y="1439862"/>
            <a:chExt cx="6218238" cy="5257801"/>
          </a:xfrm>
        </p:grpSpPr>
        <p:grpSp>
          <p:nvGrpSpPr>
            <p:cNvPr id="12" name="Group 11"/>
            <p:cNvGrpSpPr/>
            <p:nvPr/>
          </p:nvGrpSpPr>
          <p:grpSpPr>
            <a:xfrm>
              <a:off x="-1" y="1439862"/>
              <a:ext cx="6218238" cy="5257801"/>
              <a:chOff x="-1" y="1439862"/>
              <a:chExt cx="6218238" cy="5257801"/>
            </a:xfrm>
          </p:grpSpPr>
          <p:sp>
            <p:nvSpPr>
              <p:cNvPr id="14" name="Pentagon 13"/>
              <p:cNvSpPr/>
              <p:nvPr/>
            </p:nvSpPr>
            <p:spPr bwMode="auto">
              <a:xfrm>
                <a:off x="-1" y="1439862"/>
                <a:ext cx="6218238" cy="5257801"/>
              </a:xfrm>
              <a:prstGeom prst="homePlate">
                <a:avLst>
                  <a:gd name="adj" fmla="val 22388"/>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Oval Callout 6"/>
              <p:cNvSpPr/>
              <p:nvPr/>
            </p:nvSpPr>
            <p:spPr bwMode="auto">
              <a:xfrm>
                <a:off x="1874837" y="2470547"/>
                <a:ext cx="3399705" cy="1483916"/>
              </a:xfrm>
              <a:prstGeom prst="wedgeEllipseCallout">
                <a:avLst>
                  <a:gd name="adj1" fmla="val -44310"/>
                  <a:gd name="adj2" fmla="val 507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lnSpc>
                    <a:spcPts val="2400"/>
                  </a:lnSpc>
                </a:pPr>
                <a:r>
                  <a:rPr lang="en-US" sz="2800" dirty="0">
                    <a:gradFill>
                      <a:gsLst>
                        <a:gs pos="0">
                          <a:srgbClr val="404040"/>
                        </a:gs>
                        <a:gs pos="100000">
                          <a:srgbClr val="404040"/>
                        </a:gs>
                      </a:gsLst>
                      <a:lin ang="5400000" scaled="0"/>
                    </a:gradFill>
                    <a:ea typeface="Segoe UI" pitchFamily="34" charset="0"/>
                    <a:cs typeface="Segoe UI" pitchFamily="34" charset="0"/>
                  </a:rPr>
                  <a:t>“News about flight delays”</a:t>
                </a:r>
              </a:p>
            </p:txBody>
          </p:sp>
        </p:grpSp>
        <p:sp>
          <p:nvSpPr>
            <p:cNvPr id="13" name="Freeform 12"/>
            <p:cNvSpPr>
              <a:spLocks noChangeAspect="1"/>
            </p:cNvSpPr>
            <p:nvPr/>
          </p:nvSpPr>
          <p:spPr bwMode="auto">
            <a:xfrm>
              <a:off x="274637" y="3977119"/>
              <a:ext cx="2590799" cy="2720544"/>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algn="just" defTabSz="914363"/>
              <a:endParaRPr lang="en-US">
                <a:solidFill>
                  <a:srgbClr val="FFFFFF"/>
                </a:solidFill>
              </a:endParaRPr>
            </a:p>
          </p:txBody>
        </p:sp>
      </p:grpSp>
      <p:sp>
        <p:nvSpPr>
          <p:cNvPr id="19"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gradFill>
                  <a:gsLst>
                    <a:gs pos="1250">
                      <a:srgbClr val="404040"/>
                    </a:gs>
                    <a:gs pos="100000">
                      <a:srgbClr val="404040"/>
                    </a:gs>
                  </a:gsLst>
                  <a:lin ang="5400000" scaled="0"/>
                </a:gradFill>
              </a:rPr>
              <a:t>Language Understanding Models</a:t>
            </a:r>
          </a:p>
        </p:txBody>
      </p:sp>
      <p:grpSp>
        <p:nvGrpSpPr>
          <p:cNvPr id="25" name="Group 24"/>
          <p:cNvGrpSpPr/>
          <p:nvPr/>
        </p:nvGrpSpPr>
        <p:grpSpPr>
          <a:xfrm>
            <a:off x="-355601" y="301625"/>
            <a:ext cx="1849438" cy="917575"/>
            <a:chOff x="-355601" y="301625"/>
            <a:chExt cx="1849438" cy="917575"/>
          </a:xfrm>
        </p:grpSpPr>
        <p:sp>
          <p:nvSpPr>
            <p:cNvPr id="17"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24" name="Picture 23" descr="Screen Clipping"/>
            <p:cNvPicPr>
              <a:picLocks noChangeAspect="1"/>
            </p:cNvPicPr>
            <p:nvPr/>
          </p:nvPicPr>
          <p:blipFill rotWithShape="1">
            <a:blip r:embed="rId3">
              <a:extLst>
                <a:ext uri="{28A0092B-C50C-407E-A947-70E740481C1C}">
                  <a14:useLocalDpi xmlns:a14="http://schemas.microsoft.com/office/drawing/2010/main" val="0"/>
                </a:ext>
              </a:extLst>
            </a:blip>
            <a:srcRect r="6805" b="11152"/>
            <a:stretch/>
          </p:blipFill>
          <p:spPr>
            <a:xfrm>
              <a:off x="217489" y="478673"/>
              <a:ext cx="965199" cy="508805"/>
            </a:xfrm>
            <a:prstGeom prst="rect">
              <a:avLst/>
            </a:prstGeom>
          </p:spPr>
        </p:pic>
      </p:grpSp>
    </p:spTree>
    <p:extLst>
      <p:ext uri="{BB962C8B-B14F-4D97-AF65-F5344CB8AC3E}">
        <p14:creationId xmlns:p14="http://schemas.microsoft.com/office/powerpoint/2010/main" val="282722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decel="100000" fill="hold" grpId="1" nodeType="withEffect">
                                  <p:stCondLst>
                                    <p:cond delay="250"/>
                                  </p:stCondLst>
                                  <p:childTnLst>
                                    <p:animMotion origin="layout" path="M 0.01519 0.00045 L 2.30023E-6 2.46482E-6 " pathEditMode="relative" rAng="0" ptsTypes="AA">
                                      <p:cBhvr>
                                        <p:cTn id="9" dur="500" fill="hold"/>
                                        <p:tgtEl>
                                          <p:spTgt spid="19"/>
                                        </p:tgtEl>
                                        <p:attrNameLst>
                                          <p:attrName>ppt_x</p:attrName>
                                          <p:attrName>ppt_y</p:attrName>
                                        </p:attrNameLst>
                                      </p:cBhvr>
                                      <p:rCtr x="-76600" y="-2300"/>
                                    </p:animMotion>
                                  </p:childTnLst>
                                </p:cTn>
                              </p:par>
                              <p:par>
                                <p:cTn id="10" presetID="2" presetClass="entr" presetSubtype="8" decel="100000" fill="hold" nodeType="with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0-#ppt_w/2"/>
                                          </p:val>
                                        </p:tav>
                                        <p:tav tm="100000">
                                          <p:val>
                                            <p:strVal val="#ppt_x"/>
                                          </p:val>
                                        </p:tav>
                                      </p:tavLst>
                                    </p:anim>
                                    <p:anim calcmode="lin" valueType="num">
                                      <p:cBhvr additive="base">
                                        <p:cTn id="13" dur="500" fill="hold"/>
                                        <p:tgtEl>
                                          <p:spTgt spid="25"/>
                                        </p:tgtEl>
                                        <p:attrNameLst>
                                          <p:attrName>ppt_y</p:attrName>
                                        </p:attrNameLst>
                                      </p:cBhvr>
                                      <p:tavLst>
                                        <p:tav tm="0">
                                          <p:val>
                                            <p:strVal val="#ppt_y"/>
                                          </p:val>
                                        </p:tav>
                                        <p:tav tm="100000">
                                          <p:val>
                                            <p:strVal val="#ppt_y"/>
                                          </p:val>
                                        </p:tav>
                                      </p:tavLst>
                                    </p:anim>
                                  </p:childTnLst>
                                </p:cTn>
                              </p:par>
                            </p:childTnLst>
                          </p:cTn>
                        </p:par>
                        <p:par>
                          <p:cTn id="14" fill="hold">
                            <p:stCondLst>
                              <p:cond delay="750"/>
                            </p:stCondLst>
                            <p:childTnLst>
                              <p:par>
                                <p:cTn id="15" presetID="2" presetClass="entr" presetSubtype="8" decel="10000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0-#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par>
                                <p:cTn id="19" presetID="2" presetClass="entr" presetSubtype="8" decel="10000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0-#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par>
                                <p:cTn id="23" presetID="2" presetClass="entr" presetSubtype="2" decel="100000" fill="hold" nodeType="withEffect">
                                  <p:stCondLst>
                                    <p:cond delay="25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9" grpId="0"/>
      <p:bldP spid="19" grpId="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a:lstStyle/>
          <a:p>
            <a:r>
              <a:rPr lang="en-US" dirty="0" smtClean="0">
                <a:solidFill>
                  <a:schemeClr val="bg1"/>
                </a:solidFill>
              </a:rPr>
              <a:t>Demo</a:t>
            </a:r>
            <a:br>
              <a:rPr lang="en-US" dirty="0" smtClean="0">
                <a:solidFill>
                  <a:schemeClr val="bg1"/>
                </a:solidFill>
              </a:rPr>
            </a:br>
            <a:r>
              <a:rPr lang="en-US" dirty="0">
                <a:solidFill>
                  <a:schemeClr val="bg1"/>
                </a:solidFill>
              </a:rPr>
              <a:t/>
            </a:r>
            <a:br>
              <a:rPr lang="en-US" dirty="0">
                <a:solidFill>
                  <a:schemeClr val="bg1"/>
                </a:solidFill>
              </a:rPr>
            </a:br>
            <a:endParaRPr lang="en-US" sz="4000" dirty="0">
              <a:solidFill>
                <a:schemeClr val="bg1"/>
              </a:solidFill>
            </a:endParaRPr>
          </a:p>
        </p:txBody>
      </p:sp>
      <p:sp>
        <p:nvSpPr>
          <p:cNvPr id="3" name="Rectangle 2"/>
          <p:cNvSpPr/>
          <p:nvPr/>
        </p:nvSpPr>
        <p:spPr bwMode="auto">
          <a:xfrm>
            <a:off x="4313237" y="6529387"/>
            <a:ext cx="3962400" cy="45720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89092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 Review</a:t>
            </a:r>
            <a:endParaRPr lang="en-US" dirty="0"/>
          </a:p>
        </p:txBody>
      </p:sp>
      <p:sp>
        <p:nvSpPr>
          <p:cNvPr id="51" name="Freeform 6"/>
          <p:cNvSpPr>
            <a:spLocks/>
          </p:cNvSpPr>
          <p:nvPr/>
        </p:nvSpPr>
        <p:spPr bwMode="auto">
          <a:xfrm>
            <a:off x="580203" y="1688309"/>
            <a:ext cx="165289" cy="486685"/>
          </a:xfrm>
          <a:custGeom>
            <a:avLst/>
            <a:gdLst>
              <a:gd name="T0" fmla="*/ 117 w 175"/>
              <a:gd name="T1" fmla="*/ 516 h 516"/>
              <a:gd name="T2" fmla="*/ 117 w 175"/>
              <a:gd name="T3" fmla="*/ 80 h 516"/>
              <a:gd name="T4" fmla="*/ 97 w 175"/>
              <a:gd name="T5" fmla="*/ 95 h 516"/>
              <a:gd name="T6" fmla="*/ 69 w 175"/>
              <a:gd name="T7" fmla="*/ 112 h 516"/>
              <a:gd name="T8" fmla="*/ 35 w 175"/>
              <a:gd name="T9" fmla="*/ 128 h 516"/>
              <a:gd name="T10" fmla="*/ 0 w 175"/>
              <a:gd name="T11" fmla="*/ 140 h 516"/>
              <a:gd name="T12" fmla="*/ 0 w 175"/>
              <a:gd name="T13" fmla="*/ 82 h 516"/>
              <a:gd name="T14" fmla="*/ 40 w 175"/>
              <a:gd name="T15" fmla="*/ 67 h 516"/>
              <a:gd name="T16" fmla="*/ 82 w 175"/>
              <a:gd name="T17" fmla="*/ 47 h 516"/>
              <a:gd name="T18" fmla="*/ 121 w 175"/>
              <a:gd name="T19" fmla="*/ 24 h 516"/>
              <a:gd name="T20" fmla="*/ 153 w 175"/>
              <a:gd name="T21" fmla="*/ 0 h 516"/>
              <a:gd name="T22" fmla="*/ 175 w 175"/>
              <a:gd name="T23" fmla="*/ 0 h 516"/>
              <a:gd name="T24" fmla="*/ 175 w 175"/>
              <a:gd name="T25" fmla="*/ 516 h 516"/>
              <a:gd name="T26" fmla="*/ 117 w 175"/>
              <a:gd name="T27" fmla="*/ 516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516">
                <a:moveTo>
                  <a:pt x="117" y="516"/>
                </a:moveTo>
                <a:cubicBezTo>
                  <a:pt x="117" y="80"/>
                  <a:pt x="117" y="80"/>
                  <a:pt x="117" y="80"/>
                </a:cubicBezTo>
                <a:cubicBezTo>
                  <a:pt x="112" y="85"/>
                  <a:pt x="106" y="90"/>
                  <a:pt x="97" y="95"/>
                </a:cubicBezTo>
                <a:cubicBezTo>
                  <a:pt x="89" y="101"/>
                  <a:pt x="79" y="107"/>
                  <a:pt x="69" y="112"/>
                </a:cubicBezTo>
                <a:cubicBezTo>
                  <a:pt x="58" y="118"/>
                  <a:pt x="47" y="123"/>
                  <a:pt x="35" y="128"/>
                </a:cubicBezTo>
                <a:cubicBezTo>
                  <a:pt x="23" y="133"/>
                  <a:pt x="11" y="137"/>
                  <a:pt x="0" y="140"/>
                </a:cubicBezTo>
                <a:cubicBezTo>
                  <a:pt x="0" y="82"/>
                  <a:pt x="0" y="82"/>
                  <a:pt x="0" y="82"/>
                </a:cubicBezTo>
                <a:cubicBezTo>
                  <a:pt x="13" y="78"/>
                  <a:pt x="26" y="73"/>
                  <a:pt x="40" y="67"/>
                </a:cubicBezTo>
                <a:cubicBezTo>
                  <a:pt x="55" y="61"/>
                  <a:pt x="69" y="55"/>
                  <a:pt x="82" y="47"/>
                </a:cubicBezTo>
                <a:cubicBezTo>
                  <a:pt x="96" y="40"/>
                  <a:pt x="109" y="32"/>
                  <a:pt x="121" y="24"/>
                </a:cubicBezTo>
                <a:cubicBezTo>
                  <a:pt x="133" y="16"/>
                  <a:pt x="144" y="8"/>
                  <a:pt x="153" y="0"/>
                </a:cubicBezTo>
                <a:cubicBezTo>
                  <a:pt x="175" y="0"/>
                  <a:pt x="175" y="0"/>
                  <a:pt x="175" y="0"/>
                </a:cubicBezTo>
                <a:cubicBezTo>
                  <a:pt x="175" y="516"/>
                  <a:pt x="175" y="516"/>
                  <a:pt x="175" y="516"/>
                </a:cubicBezTo>
                <a:lnTo>
                  <a:pt x="117" y="516"/>
                </a:lnTo>
                <a:close/>
              </a:path>
            </a:pathLst>
          </a:custGeom>
          <a:solidFill>
            <a:srgbClr val="00B294"/>
          </a:solidFill>
          <a:ln>
            <a:noFill/>
          </a:ln>
          <a:extLst/>
        </p:spPr>
        <p:txBody>
          <a:bodyPr vert="horz" wrap="square" lIns="91440" tIns="45720" rIns="91440" bIns="45720" numCol="1" anchor="t" anchorCtr="0" compatLnSpc="1">
            <a:prstTxWarp prst="textNoShape">
              <a:avLst/>
            </a:prstTxWarp>
          </a:bodyPr>
          <a:lstStyle/>
          <a:p>
            <a:pPr defTabSz="914224"/>
            <a:endParaRPr lang="en-US">
              <a:solidFill>
                <a:srgbClr val="FFFFFF"/>
              </a:solidFill>
            </a:endParaRPr>
          </a:p>
        </p:txBody>
      </p:sp>
      <p:grpSp>
        <p:nvGrpSpPr>
          <p:cNvPr id="135" name="Group 134"/>
          <p:cNvGrpSpPr/>
          <p:nvPr/>
        </p:nvGrpSpPr>
        <p:grpSpPr>
          <a:xfrm>
            <a:off x="952500" y="1610976"/>
            <a:ext cx="13274675" cy="641350"/>
            <a:chOff x="952500" y="1211263"/>
            <a:chExt cx="13274675" cy="641350"/>
          </a:xfrm>
        </p:grpSpPr>
        <p:grpSp>
          <p:nvGrpSpPr>
            <p:cNvPr id="94" name="Group 4"/>
            <p:cNvGrpSpPr>
              <a:grpSpLocks noChangeAspect="1"/>
            </p:cNvGrpSpPr>
            <p:nvPr/>
          </p:nvGrpSpPr>
          <p:grpSpPr bwMode="auto">
            <a:xfrm>
              <a:off x="952500" y="1211263"/>
              <a:ext cx="13274675" cy="641350"/>
              <a:chOff x="-264" y="2001"/>
              <a:chExt cx="8362" cy="404"/>
            </a:xfrm>
          </p:grpSpPr>
          <p:sp>
            <p:nvSpPr>
              <p:cNvPr id="95" name="AutoShape 3"/>
              <p:cNvSpPr>
                <a:spLocks noChangeAspect="1" noChangeArrowheads="1" noTextEdit="1"/>
              </p:cNvSpPr>
              <p:nvPr/>
            </p:nvSpPr>
            <p:spPr bwMode="auto">
              <a:xfrm>
                <a:off x="-264" y="2001"/>
                <a:ext cx="836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6" name="Freeform 5"/>
              <p:cNvSpPr>
                <a:spLocks/>
              </p:cNvSpPr>
              <p:nvPr/>
            </p:nvSpPr>
            <p:spPr bwMode="auto">
              <a:xfrm>
                <a:off x="-124" y="2001"/>
                <a:ext cx="8220" cy="404"/>
              </a:xfrm>
              <a:custGeom>
                <a:avLst/>
                <a:gdLst>
                  <a:gd name="T0" fmla="*/ 175 w 8220"/>
                  <a:gd name="T1" fmla="*/ 0 h 404"/>
                  <a:gd name="T2" fmla="*/ 8220 w 8220"/>
                  <a:gd name="T3" fmla="*/ 0 h 404"/>
                  <a:gd name="T4" fmla="*/ 8220 w 8220"/>
                  <a:gd name="T5" fmla="*/ 404 h 404"/>
                  <a:gd name="T6" fmla="*/ 0 w 8220"/>
                  <a:gd name="T7" fmla="*/ 404 h 404"/>
                  <a:gd name="T8" fmla="*/ 175 w 8220"/>
                  <a:gd name="T9" fmla="*/ 0 h 404"/>
                  <a:gd name="T10" fmla="*/ 175 w 8220"/>
                  <a:gd name="T11" fmla="*/ 0 h 404"/>
                  <a:gd name="T12" fmla="*/ 175 w 8220"/>
                  <a:gd name="T13" fmla="*/ 0 h 404"/>
                </a:gdLst>
                <a:ahLst/>
                <a:cxnLst>
                  <a:cxn ang="0">
                    <a:pos x="T0" y="T1"/>
                  </a:cxn>
                  <a:cxn ang="0">
                    <a:pos x="T2" y="T3"/>
                  </a:cxn>
                  <a:cxn ang="0">
                    <a:pos x="T4" y="T5"/>
                  </a:cxn>
                  <a:cxn ang="0">
                    <a:pos x="T6" y="T7"/>
                  </a:cxn>
                  <a:cxn ang="0">
                    <a:pos x="T8" y="T9"/>
                  </a:cxn>
                  <a:cxn ang="0">
                    <a:pos x="T10" y="T11"/>
                  </a:cxn>
                  <a:cxn ang="0">
                    <a:pos x="T12" y="T13"/>
                  </a:cxn>
                </a:cxnLst>
                <a:rect l="0" t="0" r="r" b="b"/>
                <a:pathLst>
                  <a:path w="8220" h="404">
                    <a:moveTo>
                      <a:pt x="175" y="0"/>
                    </a:moveTo>
                    <a:lnTo>
                      <a:pt x="8220" y="0"/>
                    </a:lnTo>
                    <a:lnTo>
                      <a:pt x="8220" y="404"/>
                    </a:lnTo>
                    <a:lnTo>
                      <a:pt x="0" y="404"/>
                    </a:lnTo>
                    <a:lnTo>
                      <a:pt x="175" y="0"/>
                    </a:lnTo>
                    <a:lnTo>
                      <a:pt x="175" y="0"/>
                    </a:lnTo>
                    <a:lnTo>
                      <a:pt x="17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7" name="Freeform 6"/>
              <p:cNvSpPr>
                <a:spLocks/>
              </p:cNvSpPr>
              <p:nvPr/>
            </p:nvSpPr>
            <p:spPr bwMode="auto">
              <a:xfrm>
                <a:off x="-264" y="2001"/>
                <a:ext cx="319" cy="404"/>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54" name="Rectangle 53"/>
            <p:cNvSpPr/>
            <p:nvPr/>
          </p:nvSpPr>
          <p:spPr>
            <a:xfrm>
              <a:off x="1493838" y="1347272"/>
              <a:ext cx="10668000" cy="369332"/>
            </a:xfrm>
            <a:prstGeom prst="rect">
              <a:avLst/>
            </a:prstGeom>
          </p:spPr>
          <p:txBody>
            <a:bodyPr wrap="square">
              <a:spAutoFit/>
            </a:bodyPr>
            <a:lstStyle/>
            <a:p>
              <a:pPr>
                <a:lnSpc>
                  <a:spcPct val="90000"/>
                </a:lnSpc>
                <a:spcBef>
                  <a:spcPts val="2400"/>
                </a:spcBef>
                <a:buSzPct val="90000"/>
              </a:pPr>
              <a:r>
                <a:rPr lang="en-US" sz="2000" dirty="0">
                  <a:gradFill>
                    <a:gsLst>
                      <a:gs pos="1250">
                        <a:srgbClr val="404040"/>
                      </a:gs>
                      <a:gs pos="100000">
                        <a:srgbClr val="404040"/>
                      </a:gs>
                    </a:gsLst>
                    <a:lin ang="5400000" scaled="0"/>
                  </a:gradFill>
                </a:rPr>
                <a:t>Visit </a:t>
              </a:r>
              <a:r>
                <a:rPr lang="en-US" sz="2000" dirty="0">
                  <a:gradFill>
                    <a:gsLst>
                      <a:gs pos="1250">
                        <a:srgbClr val="404040"/>
                      </a:gs>
                      <a:gs pos="100000">
                        <a:srgbClr val="404040"/>
                      </a:gs>
                    </a:gsLst>
                    <a:lin ang="5400000" scaled="0"/>
                  </a:gradFill>
                  <a:hlinkClick r:id="rId3"/>
                </a:rPr>
                <a:t>https://</a:t>
              </a:r>
              <a:r>
                <a:rPr lang="en-US" sz="2000" dirty="0" smtClean="0">
                  <a:gradFill>
                    <a:gsLst>
                      <a:gs pos="1250">
                        <a:srgbClr val="404040"/>
                      </a:gs>
                      <a:gs pos="100000">
                        <a:srgbClr val="404040"/>
                      </a:gs>
                    </a:gsLst>
                    <a:lin ang="5400000" scaled="0"/>
                  </a:gradFill>
                  <a:hlinkClick r:id="rId3"/>
                </a:rPr>
                <a:t>www.projectoxford.ai</a:t>
              </a:r>
              <a:endParaRPr lang="en-US" sz="2000" dirty="0">
                <a:gradFill>
                  <a:gsLst>
                    <a:gs pos="1250">
                      <a:srgbClr val="404040"/>
                    </a:gs>
                    <a:gs pos="100000">
                      <a:srgbClr val="404040"/>
                    </a:gs>
                  </a:gsLst>
                  <a:lin ang="5400000" scaled="0"/>
                </a:gradFill>
              </a:endParaRPr>
            </a:p>
          </p:txBody>
        </p:sp>
      </p:grpSp>
      <p:grpSp>
        <p:nvGrpSpPr>
          <p:cNvPr id="129" name="Group 128"/>
          <p:cNvGrpSpPr/>
          <p:nvPr/>
        </p:nvGrpSpPr>
        <p:grpSpPr>
          <a:xfrm>
            <a:off x="952500" y="2322260"/>
            <a:ext cx="13274675" cy="641350"/>
            <a:chOff x="952500" y="1922547"/>
            <a:chExt cx="13274675" cy="641350"/>
          </a:xfrm>
        </p:grpSpPr>
        <p:grpSp>
          <p:nvGrpSpPr>
            <p:cNvPr id="98" name="Group 4"/>
            <p:cNvGrpSpPr>
              <a:grpSpLocks noChangeAspect="1"/>
            </p:cNvGrpSpPr>
            <p:nvPr/>
          </p:nvGrpSpPr>
          <p:grpSpPr bwMode="auto">
            <a:xfrm>
              <a:off x="952500" y="1922547"/>
              <a:ext cx="13274675" cy="641350"/>
              <a:chOff x="-264" y="2001"/>
              <a:chExt cx="8362" cy="404"/>
            </a:xfrm>
          </p:grpSpPr>
          <p:sp>
            <p:nvSpPr>
              <p:cNvPr id="99" name="AutoShape 3"/>
              <p:cNvSpPr>
                <a:spLocks noChangeAspect="1" noChangeArrowheads="1" noTextEdit="1"/>
              </p:cNvSpPr>
              <p:nvPr/>
            </p:nvSpPr>
            <p:spPr bwMode="auto">
              <a:xfrm>
                <a:off x="-264" y="2001"/>
                <a:ext cx="836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00" name="Freeform 5"/>
              <p:cNvSpPr>
                <a:spLocks/>
              </p:cNvSpPr>
              <p:nvPr/>
            </p:nvSpPr>
            <p:spPr bwMode="auto">
              <a:xfrm>
                <a:off x="-124" y="2001"/>
                <a:ext cx="8220" cy="404"/>
              </a:xfrm>
              <a:custGeom>
                <a:avLst/>
                <a:gdLst>
                  <a:gd name="T0" fmla="*/ 175 w 8220"/>
                  <a:gd name="T1" fmla="*/ 0 h 404"/>
                  <a:gd name="T2" fmla="*/ 8220 w 8220"/>
                  <a:gd name="T3" fmla="*/ 0 h 404"/>
                  <a:gd name="T4" fmla="*/ 8220 w 8220"/>
                  <a:gd name="T5" fmla="*/ 404 h 404"/>
                  <a:gd name="T6" fmla="*/ 0 w 8220"/>
                  <a:gd name="T7" fmla="*/ 404 h 404"/>
                  <a:gd name="T8" fmla="*/ 175 w 8220"/>
                  <a:gd name="T9" fmla="*/ 0 h 404"/>
                  <a:gd name="T10" fmla="*/ 175 w 8220"/>
                  <a:gd name="T11" fmla="*/ 0 h 404"/>
                  <a:gd name="T12" fmla="*/ 175 w 8220"/>
                  <a:gd name="T13" fmla="*/ 0 h 404"/>
                </a:gdLst>
                <a:ahLst/>
                <a:cxnLst>
                  <a:cxn ang="0">
                    <a:pos x="T0" y="T1"/>
                  </a:cxn>
                  <a:cxn ang="0">
                    <a:pos x="T2" y="T3"/>
                  </a:cxn>
                  <a:cxn ang="0">
                    <a:pos x="T4" y="T5"/>
                  </a:cxn>
                  <a:cxn ang="0">
                    <a:pos x="T6" y="T7"/>
                  </a:cxn>
                  <a:cxn ang="0">
                    <a:pos x="T8" y="T9"/>
                  </a:cxn>
                  <a:cxn ang="0">
                    <a:pos x="T10" y="T11"/>
                  </a:cxn>
                  <a:cxn ang="0">
                    <a:pos x="T12" y="T13"/>
                  </a:cxn>
                </a:cxnLst>
                <a:rect l="0" t="0" r="r" b="b"/>
                <a:pathLst>
                  <a:path w="8220" h="404">
                    <a:moveTo>
                      <a:pt x="175" y="0"/>
                    </a:moveTo>
                    <a:lnTo>
                      <a:pt x="8220" y="0"/>
                    </a:lnTo>
                    <a:lnTo>
                      <a:pt x="8220" y="404"/>
                    </a:lnTo>
                    <a:lnTo>
                      <a:pt x="0" y="404"/>
                    </a:lnTo>
                    <a:lnTo>
                      <a:pt x="175" y="0"/>
                    </a:lnTo>
                    <a:lnTo>
                      <a:pt x="175" y="0"/>
                    </a:lnTo>
                    <a:lnTo>
                      <a:pt x="17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01" name="Freeform 6"/>
              <p:cNvSpPr>
                <a:spLocks/>
              </p:cNvSpPr>
              <p:nvPr/>
            </p:nvSpPr>
            <p:spPr bwMode="auto">
              <a:xfrm>
                <a:off x="-264" y="2001"/>
                <a:ext cx="319" cy="404"/>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56" name="Rectangle 55"/>
            <p:cNvSpPr/>
            <p:nvPr/>
          </p:nvSpPr>
          <p:spPr>
            <a:xfrm>
              <a:off x="1570036" y="2058556"/>
              <a:ext cx="4370235" cy="369332"/>
            </a:xfrm>
            <a:prstGeom prst="rect">
              <a:avLst/>
            </a:prstGeom>
          </p:spPr>
          <p:txBody>
            <a:bodyPr wrap="none">
              <a:spAutoFit/>
            </a:bodyPr>
            <a:lstStyle/>
            <a:p>
              <a:pPr>
                <a:lnSpc>
                  <a:spcPct val="90000"/>
                </a:lnSpc>
                <a:spcBef>
                  <a:spcPts val="2400"/>
                </a:spcBef>
                <a:buSzPct val="90000"/>
              </a:pPr>
              <a:r>
                <a:rPr lang="en-US" sz="2000" dirty="0" smtClean="0">
                  <a:gradFill>
                    <a:gsLst>
                      <a:gs pos="1250">
                        <a:srgbClr val="404040"/>
                      </a:gs>
                      <a:gs pos="100000">
                        <a:srgbClr val="404040"/>
                      </a:gs>
                    </a:gsLst>
                    <a:lin ang="5400000" scaled="0"/>
                  </a:gradFill>
                </a:rPr>
                <a:t>Sign in using your Microsoft Account</a:t>
              </a:r>
              <a:endParaRPr lang="en-US" sz="2000" dirty="0">
                <a:gradFill>
                  <a:gsLst>
                    <a:gs pos="1250">
                      <a:srgbClr val="404040"/>
                    </a:gs>
                    <a:gs pos="100000">
                      <a:srgbClr val="404040"/>
                    </a:gs>
                  </a:gsLst>
                  <a:lin ang="5400000" scaled="0"/>
                </a:gradFill>
              </a:endParaRPr>
            </a:p>
          </p:txBody>
        </p:sp>
      </p:grpSp>
      <p:sp>
        <p:nvSpPr>
          <p:cNvPr id="67" name="Freeform 7"/>
          <p:cNvSpPr>
            <a:spLocks noChangeAspect="1"/>
          </p:cNvSpPr>
          <p:nvPr/>
        </p:nvSpPr>
        <p:spPr bwMode="auto">
          <a:xfrm>
            <a:off x="518029" y="2400619"/>
            <a:ext cx="294698" cy="484632"/>
          </a:xfrm>
          <a:custGeom>
            <a:avLst/>
            <a:gdLst>
              <a:gd name="T0" fmla="*/ 233 w 312"/>
              <a:gd name="T1" fmla="*/ 141 h 513"/>
              <a:gd name="T2" fmla="*/ 226 w 312"/>
              <a:gd name="T3" fmla="*/ 100 h 513"/>
              <a:gd name="T4" fmla="*/ 207 w 312"/>
              <a:gd name="T5" fmla="*/ 72 h 513"/>
              <a:gd name="T6" fmla="*/ 177 w 312"/>
              <a:gd name="T7" fmla="*/ 55 h 513"/>
              <a:gd name="T8" fmla="*/ 141 w 312"/>
              <a:gd name="T9" fmla="*/ 49 h 513"/>
              <a:gd name="T10" fmla="*/ 108 w 312"/>
              <a:gd name="T11" fmla="*/ 54 h 513"/>
              <a:gd name="T12" fmla="*/ 76 w 312"/>
              <a:gd name="T13" fmla="*/ 66 h 513"/>
              <a:gd name="T14" fmla="*/ 47 w 312"/>
              <a:gd name="T15" fmla="*/ 86 h 513"/>
              <a:gd name="T16" fmla="*/ 20 w 312"/>
              <a:gd name="T17" fmla="*/ 111 h 513"/>
              <a:gd name="T18" fmla="*/ 20 w 312"/>
              <a:gd name="T19" fmla="*/ 49 h 513"/>
              <a:gd name="T20" fmla="*/ 74 w 312"/>
              <a:gd name="T21" fmla="*/ 13 h 513"/>
              <a:gd name="T22" fmla="*/ 148 w 312"/>
              <a:gd name="T23" fmla="*/ 0 h 513"/>
              <a:gd name="T24" fmla="*/ 205 w 312"/>
              <a:gd name="T25" fmla="*/ 9 h 513"/>
              <a:gd name="T26" fmla="*/ 251 w 312"/>
              <a:gd name="T27" fmla="*/ 35 h 513"/>
              <a:gd name="T28" fmla="*/ 281 w 312"/>
              <a:gd name="T29" fmla="*/ 78 h 513"/>
              <a:gd name="T30" fmla="*/ 292 w 312"/>
              <a:gd name="T31" fmla="*/ 136 h 513"/>
              <a:gd name="T32" fmla="*/ 285 w 312"/>
              <a:gd name="T33" fmla="*/ 190 h 513"/>
              <a:gd name="T34" fmla="*/ 265 w 312"/>
              <a:gd name="T35" fmla="*/ 236 h 513"/>
              <a:gd name="T36" fmla="*/ 230 w 312"/>
              <a:gd name="T37" fmla="*/ 277 h 513"/>
              <a:gd name="T38" fmla="*/ 180 w 312"/>
              <a:gd name="T39" fmla="*/ 317 h 513"/>
              <a:gd name="T40" fmla="*/ 122 w 312"/>
              <a:gd name="T41" fmla="*/ 360 h 513"/>
              <a:gd name="T42" fmla="*/ 85 w 312"/>
              <a:gd name="T43" fmla="*/ 394 h 513"/>
              <a:gd name="T44" fmla="*/ 66 w 312"/>
              <a:gd name="T45" fmla="*/ 425 h 513"/>
              <a:gd name="T46" fmla="*/ 61 w 312"/>
              <a:gd name="T47" fmla="*/ 461 h 513"/>
              <a:gd name="T48" fmla="*/ 312 w 312"/>
              <a:gd name="T49" fmla="*/ 461 h 513"/>
              <a:gd name="T50" fmla="*/ 312 w 312"/>
              <a:gd name="T51" fmla="*/ 513 h 513"/>
              <a:gd name="T52" fmla="*/ 0 w 312"/>
              <a:gd name="T53" fmla="*/ 513 h 513"/>
              <a:gd name="T54" fmla="*/ 0 w 312"/>
              <a:gd name="T55" fmla="*/ 488 h 513"/>
              <a:gd name="T56" fmla="*/ 8 w 312"/>
              <a:gd name="T57" fmla="*/ 431 h 513"/>
              <a:gd name="T58" fmla="*/ 31 w 312"/>
              <a:gd name="T59" fmla="*/ 384 h 513"/>
              <a:gd name="T60" fmla="*/ 73 w 312"/>
              <a:gd name="T61" fmla="*/ 340 h 513"/>
              <a:gd name="T62" fmla="*/ 137 w 312"/>
              <a:gd name="T63" fmla="*/ 290 h 513"/>
              <a:gd name="T64" fmla="*/ 183 w 312"/>
              <a:gd name="T65" fmla="*/ 252 h 513"/>
              <a:gd name="T66" fmla="*/ 213 w 312"/>
              <a:gd name="T67" fmla="*/ 216 h 513"/>
              <a:gd name="T68" fmla="*/ 229 w 312"/>
              <a:gd name="T69" fmla="*/ 180 h 513"/>
              <a:gd name="T70" fmla="*/ 233 w 312"/>
              <a:gd name="T71" fmla="*/ 141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2" h="513">
                <a:moveTo>
                  <a:pt x="233" y="141"/>
                </a:moveTo>
                <a:cubicBezTo>
                  <a:pt x="233" y="125"/>
                  <a:pt x="231" y="112"/>
                  <a:pt x="226" y="100"/>
                </a:cubicBezTo>
                <a:cubicBezTo>
                  <a:pt x="221" y="89"/>
                  <a:pt x="215" y="79"/>
                  <a:pt x="207" y="72"/>
                </a:cubicBezTo>
                <a:cubicBezTo>
                  <a:pt x="198" y="64"/>
                  <a:pt x="189" y="59"/>
                  <a:pt x="177" y="55"/>
                </a:cubicBezTo>
                <a:cubicBezTo>
                  <a:pt x="166" y="51"/>
                  <a:pt x="154" y="49"/>
                  <a:pt x="141" y="49"/>
                </a:cubicBezTo>
                <a:cubicBezTo>
                  <a:pt x="129" y="49"/>
                  <a:pt x="118" y="51"/>
                  <a:pt x="108" y="54"/>
                </a:cubicBezTo>
                <a:cubicBezTo>
                  <a:pt x="97" y="57"/>
                  <a:pt x="86" y="61"/>
                  <a:pt x="76" y="66"/>
                </a:cubicBezTo>
                <a:cubicBezTo>
                  <a:pt x="66" y="72"/>
                  <a:pt x="56" y="78"/>
                  <a:pt x="47" y="86"/>
                </a:cubicBezTo>
                <a:cubicBezTo>
                  <a:pt x="37" y="93"/>
                  <a:pt x="28" y="102"/>
                  <a:pt x="20" y="111"/>
                </a:cubicBezTo>
                <a:cubicBezTo>
                  <a:pt x="20" y="49"/>
                  <a:pt x="20" y="49"/>
                  <a:pt x="20" y="49"/>
                </a:cubicBezTo>
                <a:cubicBezTo>
                  <a:pt x="36" y="33"/>
                  <a:pt x="54" y="21"/>
                  <a:pt x="74" y="13"/>
                </a:cubicBezTo>
                <a:cubicBezTo>
                  <a:pt x="94" y="4"/>
                  <a:pt x="119" y="0"/>
                  <a:pt x="148" y="0"/>
                </a:cubicBezTo>
                <a:cubicBezTo>
                  <a:pt x="168" y="0"/>
                  <a:pt x="187" y="3"/>
                  <a:pt x="205" y="9"/>
                </a:cubicBezTo>
                <a:cubicBezTo>
                  <a:pt x="223" y="15"/>
                  <a:pt x="238" y="24"/>
                  <a:pt x="251" y="35"/>
                </a:cubicBezTo>
                <a:cubicBezTo>
                  <a:pt x="264" y="47"/>
                  <a:pt x="274" y="61"/>
                  <a:pt x="281" y="78"/>
                </a:cubicBezTo>
                <a:cubicBezTo>
                  <a:pt x="288" y="95"/>
                  <a:pt x="292" y="114"/>
                  <a:pt x="292" y="136"/>
                </a:cubicBezTo>
                <a:cubicBezTo>
                  <a:pt x="292" y="156"/>
                  <a:pt x="290" y="174"/>
                  <a:pt x="285" y="190"/>
                </a:cubicBezTo>
                <a:cubicBezTo>
                  <a:pt x="281" y="206"/>
                  <a:pt x="274" y="221"/>
                  <a:pt x="265" y="236"/>
                </a:cubicBezTo>
                <a:cubicBezTo>
                  <a:pt x="255" y="250"/>
                  <a:pt x="244" y="264"/>
                  <a:pt x="230" y="277"/>
                </a:cubicBezTo>
                <a:cubicBezTo>
                  <a:pt x="216" y="290"/>
                  <a:pt x="199" y="303"/>
                  <a:pt x="180" y="317"/>
                </a:cubicBezTo>
                <a:cubicBezTo>
                  <a:pt x="156" y="334"/>
                  <a:pt x="137" y="348"/>
                  <a:pt x="122" y="360"/>
                </a:cubicBezTo>
                <a:cubicBezTo>
                  <a:pt x="106" y="372"/>
                  <a:pt x="94" y="383"/>
                  <a:pt x="85" y="394"/>
                </a:cubicBezTo>
                <a:cubicBezTo>
                  <a:pt x="76" y="404"/>
                  <a:pt x="70" y="415"/>
                  <a:pt x="66" y="425"/>
                </a:cubicBezTo>
                <a:cubicBezTo>
                  <a:pt x="62" y="435"/>
                  <a:pt x="61" y="447"/>
                  <a:pt x="61" y="461"/>
                </a:cubicBezTo>
                <a:cubicBezTo>
                  <a:pt x="312" y="461"/>
                  <a:pt x="312" y="461"/>
                  <a:pt x="312" y="461"/>
                </a:cubicBezTo>
                <a:cubicBezTo>
                  <a:pt x="312" y="513"/>
                  <a:pt x="312" y="513"/>
                  <a:pt x="312" y="513"/>
                </a:cubicBezTo>
                <a:cubicBezTo>
                  <a:pt x="0" y="513"/>
                  <a:pt x="0" y="513"/>
                  <a:pt x="0" y="513"/>
                </a:cubicBezTo>
                <a:cubicBezTo>
                  <a:pt x="0" y="488"/>
                  <a:pt x="0" y="488"/>
                  <a:pt x="0" y="488"/>
                </a:cubicBezTo>
                <a:cubicBezTo>
                  <a:pt x="0" y="466"/>
                  <a:pt x="3" y="447"/>
                  <a:pt x="8" y="431"/>
                </a:cubicBezTo>
                <a:cubicBezTo>
                  <a:pt x="12" y="414"/>
                  <a:pt x="20" y="399"/>
                  <a:pt x="31" y="384"/>
                </a:cubicBezTo>
                <a:cubicBezTo>
                  <a:pt x="41" y="369"/>
                  <a:pt x="56" y="355"/>
                  <a:pt x="73" y="340"/>
                </a:cubicBezTo>
                <a:cubicBezTo>
                  <a:pt x="91" y="325"/>
                  <a:pt x="112" y="308"/>
                  <a:pt x="137" y="290"/>
                </a:cubicBezTo>
                <a:cubicBezTo>
                  <a:pt x="155" y="277"/>
                  <a:pt x="171" y="264"/>
                  <a:pt x="183" y="252"/>
                </a:cubicBezTo>
                <a:cubicBezTo>
                  <a:pt x="195" y="240"/>
                  <a:pt x="205" y="228"/>
                  <a:pt x="213" y="216"/>
                </a:cubicBezTo>
                <a:cubicBezTo>
                  <a:pt x="220" y="204"/>
                  <a:pt x="226" y="192"/>
                  <a:pt x="229" y="180"/>
                </a:cubicBezTo>
                <a:cubicBezTo>
                  <a:pt x="232" y="168"/>
                  <a:pt x="233" y="155"/>
                  <a:pt x="233" y="141"/>
                </a:cubicBezTo>
                <a:close/>
              </a:path>
            </a:pathLst>
          </a:custGeom>
          <a:solidFill>
            <a:srgbClr val="00B294"/>
          </a:solidFill>
          <a:ln>
            <a:noFill/>
          </a:ln>
          <a:extLst/>
        </p:spPr>
        <p:txBody>
          <a:bodyPr vert="horz" wrap="square" lIns="91440" tIns="45720" rIns="91440" bIns="45720" numCol="1" anchor="t" anchorCtr="0" compatLnSpc="1">
            <a:prstTxWarp prst="textNoShape">
              <a:avLst/>
            </a:prstTxWarp>
          </a:bodyPr>
          <a:lstStyle/>
          <a:p>
            <a:pPr defTabSz="914224"/>
            <a:endParaRPr lang="en-US">
              <a:solidFill>
                <a:srgbClr val="FFFFFF"/>
              </a:solidFill>
            </a:endParaRPr>
          </a:p>
        </p:txBody>
      </p:sp>
      <p:grpSp>
        <p:nvGrpSpPr>
          <p:cNvPr id="130" name="Group 129"/>
          <p:cNvGrpSpPr/>
          <p:nvPr/>
        </p:nvGrpSpPr>
        <p:grpSpPr>
          <a:xfrm>
            <a:off x="952500" y="3033544"/>
            <a:ext cx="13274675" cy="641350"/>
            <a:chOff x="952500" y="2633831"/>
            <a:chExt cx="13274675" cy="641350"/>
          </a:xfrm>
        </p:grpSpPr>
        <p:grpSp>
          <p:nvGrpSpPr>
            <p:cNvPr id="102" name="Group 4"/>
            <p:cNvGrpSpPr>
              <a:grpSpLocks noChangeAspect="1"/>
            </p:cNvGrpSpPr>
            <p:nvPr/>
          </p:nvGrpSpPr>
          <p:grpSpPr bwMode="auto">
            <a:xfrm>
              <a:off x="952500" y="2633831"/>
              <a:ext cx="13274675" cy="641350"/>
              <a:chOff x="-264" y="2001"/>
              <a:chExt cx="8362" cy="404"/>
            </a:xfrm>
          </p:grpSpPr>
          <p:sp>
            <p:nvSpPr>
              <p:cNvPr id="103" name="AutoShape 3"/>
              <p:cNvSpPr>
                <a:spLocks noChangeAspect="1" noChangeArrowheads="1" noTextEdit="1"/>
              </p:cNvSpPr>
              <p:nvPr/>
            </p:nvSpPr>
            <p:spPr bwMode="auto">
              <a:xfrm>
                <a:off x="-264" y="2001"/>
                <a:ext cx="836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04" name="Freeform 5"/>
              <p:cNvSpPr>
                <a:spLocks/>
              </p:cNvSpPr>
              <p:nvPr/>
            </p:nvSpPr>
            <p:spPr bwMode="auto">
              <a:xfrm>
                <a:off x="-124" y="2001"/>
                <a:ext cx="8220" cy="404"/>
              </a:xfrm>
              <a:custGeom>
                <a:avLst/>
                <a:gdLst>
                  <a:gd name="T0" fmla="*/ 175 w 8220"/>
                  <a:gd name="T1" fmla="*/ 0 h 404"/>
                  <a:gd name="T2" fmla="*/ 8220 w 8220"/>
                  <a:gd name="T3" fmla="*/ 0 h 404"/>
                  <a:gd name="T4" fmla="*/ 8220 w 8220"/>
                  <a:gd name="T5" fmla="*/ 404 h 404"/>
                  <a:gd name="T6" fmla="*/ 0 w 8220"/>
                  <a:gd name="T7" fmla="*/ 404 h 404"/>
                  <a:gd name="T8" fmla="*/ 175 w 8220"/>
                  <a:gd name="T9" fmla="*/ 0 h 404"/>
                  <a:gd name="T10" fmla="*/ 175 w 8220"/>
                  <a:gd name="T11" fmla="*/ 0 h 404"/>
                  <a:gd name="T12" fmla="*/ 175 w 8220"/>
                  <a:gd name="T13" fmla="*/ 0 h 404"/>
                </a:gdLst>
                <a:ahLst/>
                <a:cxnLst>
                  <a:cxn ang="0">
                    <a:pos x="T0" y="T1"/>
                  </a:cxn>
                  <a:cxn ang="0">
                    <a:pos x="T2" y="T3"/>
                  </a:cxn>
                  <a:cxn ang="0">
                    <a:pos x="T4" y="T5"/>
                  </a:cxn>
                  <a:cxn ang="0">
                    <a:pos x="T6" y="T7"/>
                  </a:cxn>
                  <a:cxn ang="0">
                    <a:pos x="T8" y="T9"/>
                  </a:cxn>
                  <a:cxn ang="0">
                    <a:pos x="T10" y="T11"/>
                  </a:cxn>
                  <a:cxn ang="0">
                    <a:pos x="T12" y="T13"/>
                  </a:cxn>
                </a:cxnLst>
                <a:rect l="0" t="0" r="r" b="b"/>
                <a:pathLst>
                  <a:path w="8220" h="404">
                    <a:moveTo>
                      <a:pt x="175" y="0"/>
                    </a:moveTo>
                    <a:lnTo>
                      <a:pt x="8220" y="0"/>
                    </a:lnTo>
                    <a:lnTo>
                      <a:pt x="8220" y="404"/>
                    </a:lnTo>
                    <a:lnTo>
                      <a:pt x="0" y="404"/>
                    </a:lnTo>
                    <a:lnTo>
                      <a:pt x="175" y="0"/>
                    </a:lnTo>
                    <a:lnTo>
                      <a:pt x="175" y="0"/>
                    </a:lnTo>
                    <a:lnTo>
                      <a:pt x="17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05" name="Freeform 6"/>
              <p:cNvSpPr>
                <a:spLocks/>
              </p:cNvSpPr>
              <p:nvPr/>
            </p:nvSpPr>
            <p:spPr bwMode="auto">
              <a:xfrm>
                <a:off x="-264" y="2001"/>
                <a:ext cx="319" cy="404"/>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57" name="Rectangle 56"/>
            <p:cNvSpPr/>
            <p:nvPr/>
          </p:nvSpPr>
          <p:spPr>
            <a:xfrm>
              <a:off x="1570036" y="2769840"/>
              <a:ext cx="10591801" cy="369332"/>
            </a:xfrm>
            <a:prstGeom prst="rect">
              <a:avLst/>
            </a:prstGeom>
          </p:spPr>
          <p:txBody>
            <a:bodyPr wrap="square">
              <a:spAutoFit/>
            </a:bodyPr>
            <a:lstStyle/>
            <a:p>
              <a:pPr>
                <a:lnSpc>
                  <a:spcPct val="90000"/>
                </a:lnSpc>
                <a:spcBef>
                  <a:spcPts val="2400"/>
                </a:spcBef>
                <a:buSzPct val="90000"/>
              </a:pPr>
              <a:r>
                <a:rPr lang="en-US" sz="2000" dirty="0" smtClean="0">
                  <a:gradFill>
                    <a:gsLst>
                      <a:gs pos="1250">
                        <a:srgbClr val="404040"/>
                      </a:gs>
                      <a:gs pos="100000">
                        <a:srgbClr val="404040"/>
                      </a:gs>
                    </a:gsLst>
                    <a:lin ang="5400000" scaled="0"/>
                  </a:gradFill>
                </a:rPr>
                <a:t>Go to </a:t>
              </a:r>
              <a:r>
                <a:rPr lang="en-US" sz="2000" dirty="0">
                  <a:gradFill>
                    <a:gsLst>
                      <a:gs pos="1250">
                        <a:srgbClr val="404040"/>
                      </a:gs>
                      <a:gs pos="100000">
                        <a:srgbClr val="404040"/>
                      </a:gs>
                    </a:gsLst>
                    <a:lin ang="5400000" scaled="0"/>
                  </a:gradFill>
                </a:rPr>
                <a:t>your subscriptions (</a:t>
              </a:r>
              <a:r>
                <a:rPr lang="en-US" sz="2000" dirty="0">
                  <a:gradFill>
                    <a:gsLst>
                      <a:gs pos="1250">
                        <a:srgbClr val="404040"/>
                      </a:gs>
                      <a:gs pos="100000">
                        <a:srgbClr val="404040"/>
                      </a:gs>
                    </a:gsLst>
                    <a:lin ang="5400000" scaled="0"/>
                  </a:gradFill>
                  <a:hlinkClick r:id="rId4"/>
                </a:rPr>
                <a:t>https://</a:t>
              </a:r>
              <a:r>
                <a:rPr lang="en-US" sz="2000" dirty="0" smtClean="0">
                  <a:gradFill>
                    <a:gsLst>
                      <a:gs pos="1250">
                        <a:srgbClr val="404040"/>
                      </a:gs>
                      <a:gs pos="100000">
                        <a:srgbClr val="404040"/>
                      </a:gs>
                    </a:gsLst>
                    <a:lin ang="5400000" scaled="0"/>
                  </a:gradFill>
                  <a:hlinkClick r:id="rId4"/>
                </a:rPr>
                <a:t>www.projectoxford.ai/Subscription</a:t>
              </a:r>
              <a:r>
                <a:rPr lang="en-US" sz="2000" dirty="0" smtClean="0">
                  <a:gradFill>
                    <a:gsLst>
                      <a:gs pos="1250">
                        <a:srgbClr val="404040"/>
                      </a:gs>
                      <a:gs pos="100000">
                        <a:srgbClr val="404040"/>
                      </a:gs>
                    </a:gsLst>
                    <a:lin ang="5400000" scaled="0"/>
                  </a:gradFill>
                </a:rPr>
                <a:t>) </a:t>
              </a:r>
              <a:endParaRPr lang="en-US" sz="2000" dirty="0">
                <a:gradFill>
                  <a:gsLst>
                    <a:gs pos="1250">
                      <a:srgbClr val="404040"/>
                    </a:gs>
                    <a:gs pos="100000">
                      <a:srgbClr val="404040"/>
                    </a:gs>
                  </a:gsLst>
                  <a:lin ang="5400000" scaled="0"/>
                </a:gradFill>
              </a:endParaRPr>
            </a:p>
          </p:txBody>
        </p:sp>
      </p:grpSp>
      <p:sp>
        <p:nvSpPr>
          <p:cNvPr id="68" name="Freeform 8"/>
          <p:cNvSpPr>
            <a:spLocks noChangeAspect="1"/>
          </p:cNvSpPr>
          <p:nvPr/>
        </p:nvSpPr>
        <p:spPr bwMode="auto">
          <a:xfrm>
            <a:off x="541081" y="3111903"/>
            <a:ext cx="271646" cy="484632"/>
          </a:xfrm>
          <a:custGeom>
            <a:avLst/>
            <a:gdLst>
              <a:gd name="T0" fmla="*/ 292 w 292"/>
              <a:gd name="T1" fmla="*/ 370 h 521"/>
              <a:gd name="T2" fmla="*/ 279 w 292"/>
              <a:gd name="T3" fmla="*/ 432 h 521"/>
              <a:gd name="T4" fmla="*/ 243 w 292"/>
              <a:gd name="T5" fmla="*/ 480 h 521"/>
              <a:gd name="T6" fmla="*/ 187 w 292"/>
              <a:gd name="T7" fmla="*/ 511 h 521"/>
              <a:gd name="T8" fmla="*/ 115 w 292"/>
              <a:gd name="T9" fmla="*/ 521 h 521"/>
              <a:gd name="T10" fmla="*/ 0 w 292"/>
              <a:gd name="T11" fmla="*/ 494 h 521"/>
              <a:gd name="T12" fmla="*/ 0 w 292"/>
              <a:gd name="T13" fmla="*/ 432 h 521"/>
              <a:gd name="T14" fmla="*/ 117 w 292"/>
              <a:gd name="T15" fmla="*/ 472 h 521"/>
              <a:gd name="T16" fmla="*/ 165 w 292"/>
              <a:gd name="T17" fmla="*/ 466 h 521"/>
              <a:gd name="T18" fmla="*/ 201 w 292"/>
              <a:gd name="T19" fmla="*/ 446 h 521"/>
              <a:gd name="T20" fmla="*/ 225 w 292"/>
              <a:gd name="T21" fmla="*/ 416 h 521"/>
              <a:gd name="T22" fmla="*/ 233 w 292"/>
              <a:gd name="T23" fmla="*/ 375 h 521"/>
              <a:gd name="T24" fmla="*/ 93 w 292"/>
              <a:gd name="T25" fmla="*/ 277 h 521"/>
              <a:gd name="T26" fmla="*/ 51 w 292"/>
              <a:gd name="T27" fmla="*/ 277 h 521"/>
              <a:gd name="T28" fmla="*/ 51 w 292"/>
              <a:gd name="T29" fmla="*/ 228 h 521"/>
              <a:gd name="T30" fmla="*/ 90 w 292"/>
              <a:gd name="T31" fmla="*/ 228 h 521"/>
              <a:gd name="T32" fmla="*/ 215 w 292"/>
              <a:gd name="T33" fmla="*/ 135 h 521"/>
              <a:gd name="T34" fmla="*/ 120 w 292"/>
              <a:gd name="T35" fmla="*/ 49 h 521"/>
              <a:gd name="T36" fmla="*/ 20 w 292"/>
              <a:gd name="T37" fmla="*/ 85 h 521"/>
              <a:gd name="T38" fmla="*/ 20 w 292"/>
              <a:gd name="T39" fmla="*/ 29 h 521"/>
              <a:gd name="T40" fmla="*/ 134 w 292"/>
              <a:gd name="T41" fmla="*/ 0 h 521"/>
              <a:gd name="T42" fmla="*/ 192 w 292"/>
              <a:gd name="T43" fmla="*/ 9 h 521"/>
              <a:gd name="T44" fmla="*/ 236 w 292"/>
              <a:gd name="T45" fmla="*/ 34 h 521"/>
              <a:gd name="T46" fmla="*/ 264 w 292"/>
              <a:gd name="T47" fmla="*/ 72 h 521"/>
              <a:gd name="T48" fmla="*/ 274 w 292"/>
              <a:gd name="T49" fmla="*/ 120 h 521"/>
              <a:gd name="T50" fmla="*/ 173 w 292"/>
              <a:gd name="T51" fmla="*/ 248 h 521"/>
              <a:gd name="T52" fmla="*/ 173 w 292"/>
              <a:gd name="T53" fmla="*/ 250 h 521"/>
              <a:gd name="T54" fmla="*/ 221 w 292"/>
              <a:gd name="T55" fmla="*/ 262 h 521"/>
              <a:gd name="T56" fmla="*/ 258 w 292"/>
              <a:gd name="T57" fmla="*/ 287 h 521"/>
              <a:gd name="T58" fmla="*/ 283 w 292"/>
              <a:gd name="T59" fmla="*/ 324 h 521"/>
              <a:gd name="T60" fmla="*/ 292 w 292"/>
              <a:gd name="T61" fmla="*/ 37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521">
                <a:moveTo>
                  <a:pt x="292" y="370"/>
                </a:moveTo>
                <a:cubicBezTo>
                  <a:pt x="292" y="393"/>
                  <a:pt x="288" y="413"/>
                  <a:pt x="279" y="432"/>
                </a:cubicBezTo>
                <a:cubicBezTo>
                  <a:pt x="271" y="451"/>
                  <a:pt x="259" y="467"/>
                  <a:pt x="243" y="480"/>
                </a:cubicBezTo>
                <a:cubicBezTo>
                  <a:pt x="228" y="493"/>
                  <a:pt x="209" y="503"/>
                  <a:pt x="187" y="511"/>
                </a:cubicBezTo>
                <a:cubicBezTo>
                  <a:pt x="165" y="518"/>
                  <a:pt x="141" y="521"/>
                  <a:pt x="115" y="521"/>
                </a:cubicBezTo>
                <a:cubicBezTo>
                  <a:pt x="67" y="521"/>
                  <a:pt x="29" y="512"/>
                  <a:pt x="0" y="494"/>
                </a:cubicBezTo>
                <a:cubicBezTo>
                  <a:pt x="0" y="432"/>
                  <a:pt x="0" y="432"/>
                  <a:pt x="0" y="432"/>
                </a:cubicBezTo>
                <a:cubicBezTo>
                  <a:pt x="34" y="459"/>
                  <a:pt x="73" y="472"/>
                  <a:pt x="117" y="472"/>
                </a:cubicBezTo>
                <a:cubicBezTo>
                  <a:pt x="135" y="472"/>
                  <a:pt x="151" y="470"/>
                  <a:pt x="165" y="466"/>
                </a:cubicBezTo>
                <a:cubicBezTo>
                  <a:pt x="179" y="461"/>
                  <a:pt x="191" y="455"/>
                  <a:pt x="201" y="446"/>
                </a:cubicBezTo>
                <a:cubicBezTo>
                  <a:pt x="212" y="438"/>
                  <a:pt x="219" y="428"/>
                  <a:pt x="225" y="416"/>
                </a:cubicBezTo>
                <a:cubicBezTo>
                  <a:pt x="230" y="404"/>
                  <a:pt x="233" y="390"/>
                  <a:pt x="233" y="375"/>
                </a:cubicBezTo>
                <a:cubicBezTo>
                  <a:pt x="233" y="309"/>
                  <a:pt x="186" y="277"/>
                  <a:pt x="93" y="277"/>
                </a:cubicBezTo>
                <a:cubicBezTo>
                  <a:pt x="51" y="277"/>
                  <a:pt x="51" y="277"/>
                  <a:pt x="51" y="277"/>
                </a:cubicBezTo>
                <a:cubicBezTo>
                  <a:pt x="51" y="228"/>
                  <a:pt x="51" y="228"/>
                  <a:pt x="51" y="228"/>
                </a:cubicBezTo>
                <a:cubicBezTo>
                  <a:pt x="90" y="228"/>
                  <a:pt x="90" y="228"/>
                  <a:pt x="90" y="228"/>
                </a:cubicBezTo>
                <a:cubicBezTo>
                  <a:pt x="173" y="228"/>
                  <a:pt x="215" y="197"/>
                  <a:pt x="215" y="135"/>
                </a:cubicBezTo>
                <a:cubicBezTo>
                  <a:pt x="215" y="78"/>
                  <a:pt x="183" y="49"/>
                  <a:pt x="120" y="49"/>
                </a:cubicBezTo>
                <a:cubicBezTo>
                  <a:pt x="84" y="49"/>
                  <a:pt x="51" y="61"/>
                  <a:pt x="20" y="85"/>
                </a:cubicBezTo>
                <a:cubicBezTo>
                  <a:pt x="20" y="29"/>
                  <a:pt x="20" y="29"/>
                  <a:pt x="20" y="29"/>
                </a:cubicBezTo>
                <a:cubicBezTo>
                  <a:pt x="52" y="10"/>
                  <a:pt x="90" y="0"/>
                  <a:pt x="134" y="0"/>
                </a:cubicBezTo>
                <a:cubicBezTo>
                  <a:pt x="155" y="0"/>
                  <a:pt x="175" y="3"/>
                  <a:pt x="192" y="9"/>
                </a:cubicBezTo>
                <a:cubicBezTo>
                  <a:pt x="209" y="15"/>
                  <a:pt x="223" y="23"/>
                  <a:pt x="236" y="34"/>
                </a:cubicBezTo>
                <a:cubicBezTo>
                  <a:pt x="248" y="44"/>
                  <a:pt x="257" y="57"/>
                  <a:pt x="264" y="72"/>
                </a:cubicBezTo>
                <a:cubicBezTo>
                  <a:pt x="271" y="86"/>
                  <a:pt x="274" y="103"/>
                  <a:pt x="274" y="120"/>
                </a:cubicBezTo>
                <a:cubicBezTo>
                  <a:pt x="274" y="187"/>
                  <a:pt x="240" y="229"/>
                  <a:pt x="173" y="248"/>
                </a:cubicBezTo>
                <a:cubicBezTo>
                  <a:pt x="173" y="250"/>
                  <a:pt x="173" y="250"/>
                  <a:pt x="173" y="250"/>
                </a:cubicBezTo>
                <a:cubicBezTo>
                  <a:pt x="190" y="252"/>
                  <a:pt x="206" y="256"/>
                  <a:pt x="221" y="262"/>
                </a:cubicBezTo>
                <a:cubicBezTo>
                  <a:pt x="235" y="269"/>
                  <a:pt x="248" y="277"/>
                  <a:pt x="258" y="287"/>
                </a:cubicBezTo>
                <a:cubicBezTo>
                  <a:pt x="269" y="298"/>
                  <a:pt x="277" y="310"/>
                  <a:pt x="283" y="324"/>
                </a:cubicBezTo>
                <a:cubicBezTo>
                  <a:pt x="289" y="338"/>
                  <a:pt x="292" y="353"/>
                  <a:pt x="292" y="370"/>
                </a:cubicBezTo>
                <a:close/>
              </a:path>
            </a:pathLst>
          </a:custGeom>
          <a:solidFill>
            <a:srgbClr val="00B294"/>
          </a:solidFill>
          <a:ln>
            <a:noFill/>
          </a:ln>
          <a:extLst/>
        </p:spPr>
        <p:txBody>
          <a:bodyPr vert="horz" wrap="square" lIns="91440" tIns="45720" rIns="91440" bIns="45720" numCol="1" anchor="t" anchorCtr="0" compatLnSpc="1">
            <a:prstTxWarp prst="textNoShape">
              <a:avLst/>
            </a:prstTxWarp>
          </a:bodyPr>
          <a:lstStyle/>
          <a:p>
            <a:pPr defTabSz="914224"/>
            <a:endParaRPr lang="en-US">
              <a:solidFill>
                <a:srgbClr val="FFFFFF"/>
              </a:solidFill>
            </a:endParaRPr>
          </a:p>
        </p:txBody>
      </p:sp>
      <p:grpSp>
        <p:nvGrpSpPr>
          <p:cNvPr id="131" name="Group 130"/>
          <p:cNvGrpSpPr/>
          <p:nvPr/>
        </p:nvGrpSpPr>
        <p:grpSpPr>
          <a:xfrm>
            <a:off x="952500" y="3744828"/>
            <a:ext cx="13274675" cy="641350"/>
            <a:chOff x="952500" y="3345115"/>
            <a:chExt cx="13274675" cy="641350"/>
          </a:xfrm>
        </p:grpSpPr>
        <p:grpSp>
          <p:nvGrpSpPr>
            <p:cNvPr id="106" name="Group 4"/>
            <p:cNvGrpSpPr>
              <a:grpSpLocks noChangeAspect="1"/>
            </p:cNvGrpSpPr>
            <p:nvPr/>
          </p:nvGrpSpPr>
          <p:grpSpPr bwMode="auto">
            <a:xfrm>
              <a:off x="952500" y="3345115"/>
              <a:ext cx="13274675" cy="641350"/>
              <a:chOff x="-264" y="2001"/>
              <a:chExt cx="8362" cy="404"/>
            </a:xfrm>
          </p:grpSpPr>
          <p:sp>
            <p:nvSpPr>
              <p:cNvPr id="107" name="AutoShape 3"/>
              <p:cNvSpPr>
                <a:spLocks noChangeAspect="1" noChangeArrowheads="1" noTextEdit="1"/>
              </p:cNvSpPr>
              <p:nvPr/>
            </p:nvSpPr>
            <p:spPr bwMode="auto">
              <a:xfrm>
                <a:off x="-264" y="2001"/>
                <a:ext cx="836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08" name="Freeform 5"/>
              <p:cNvSpPr>
                <a:spLocks/>
              </p:cNvSpPr>
              <p:nvPr/>
            </p:nvSpPr>
            <p:spPr bwMode="auto">
              <a:xfrm>
                <a:off x="-124" y="2001"/>
                <a:ext cx="8220" cy="404"/>
              </a:xfrm>
              <a:custGeom>
                <a:avLst/>
                <a:gdLst>
                  <a:gd name="T0" fmla="*/ 175 w 8220"/>
                  <a:gd name="T1" fmla="*/ 0 h 404"/>
                  <a:gd name="T2" fmla="*/ 8220 w 8220"/>
                  <a:gd name="T3" fmla="*/ 0 h 404"/>
                  <a:gd name="T4" fmla="*/ 8220 w 8220"/>
                  <a:gd name="T5" fmla="*/ 404 h 404"/>
                  <a:gd name="T6" fmla="*/ 0 w 8220"/>
                  <a:gd name="T7" fmla="*/ 404 h 404"/>
                  <a:gd name="T8" fmla="*/ 175 w 8220"/>
                  <a:gd name="T9" fmla="*/ 0 h 404"/>
                  <a:gd name="T10" fmla="*/ 175 w 8220"/>
                  <a:gd name="T11" fmla="*/ 0 h 404"/>
                  <a:gd name="T12" fmla="*/ 175 w 8220"/>
                  <a:gd name="T13" fmla="*/ 0 h 404"/>
                </a:gdLst>
                <a:ahLst/>
                <a:cxnLst>
                  <a:cxn ang="0">
                    <a:pos x="T0" y="T1"/>
                  </a:cxn>
                  <a:cxn ang="0">
                    <a:pos x="T2" y="T3"/>
                  </a:cxn>
                  <a:cxn ang="0">
                    <a:pos x="T4" y="T5"/>
                  </a:cxn>
                  <a:cxn ang="0">
                    <a:pos x="T6" y="T7"/>
                  </a:cxn>
                  <a:cxn ang="0">
                    <a:pos x="T8" y="T9"/>
                  </a:cxn>
                  <a:cxn ang="0">
                    <a:pos x="T10" y="T11"/>
                  </a:cxn>
                  <a:cxn ang="0">
                    <a:pos x="T12" y="T13"/>
                  </a:cxn>
                </a:cxnLst>
                <a:rect l="0" t="0" r="r" b="b"/>
                <a:pathLst>
                  <a:path w="8220" h="404">
                    <a:moveTo>
                      <a:pt x="175" y="0"/>
                    </a:moveTo>
                    <a:lnTo>
                      <a:pt x="8220" y="0"/>
                    </a:lnTo>
                    <a:lnTo>
                      <a:pt x="8220" y="404"/>
                    </a:lnTo>
                    <a:lnTo>
                      <a:pt x="0" y="404"/>
                    </a:lnTo>
                    <a:lnTo>
                      <a:pt x="175" y="0"/>
                    </a:lnTo>
                    <a:lnTo>
                      <a:pt x="175" y="0"/>
                    </a:lnTo>
                    <a:lnTo>
                      <a:pt x="17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09" name="Freeform 6"/>
              <p:cNvSpPr>
                <a:spLocks/>
              </p:cNvSpPr>
              <p:nvPr/>
            </p:nvSpPr>
            <p:spPr bwMode="auto">
              <a:xfrm>
                <a:off x="-264" y="2001"/>
                <a:ext cx="319" cy="404"/>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58" name="Rectangle 57"/>
            <p:cNvSpPr/>
            <p:nvPr/>
          </p:nvSpPr>
          <p:spPr>
            <a:xfrm>
              <a:off x="1570036" y="3481124"/>
              <a:ext cx="5178725" cy="369332"/>
            </a:xfrm>
            <a:prstGeom prst="rect">
              <a:avLst/>
            </a:prstGeom>
          </p:spPr>
          <p:txBody>
            <a:bodyPr wrap="none">
              <a:spAutoFit/>
            </a:bodyPr>
            <a:lstStyle/>
            <a:p>
              <a:pPr>
                <a:lnSpc>
                  <a:spcPct val="90000"/>
                </a:lnSpc>
                <a:spcBef>
                  <a:spcPts val="2400"/>
                </a:spcBef>
                <a:buSzPct val="90000"/>
              </a:pPr>
              <a:r>
                <a:rPr lang="en-US" sz="2000" dirty="0" smtClean="0">
                  <a:gradFill>
                    <a:gsLst>
                      <a:gs pos="1250">
                        <a:srgbClr val="404040"/>
                      </a:gs>
                      <a:gs pos="100000">
                        <a:srgbClr val="404040"/>
                      </a:gs>
                    </a:gsLst>
                    <a:lin ang="5400000" scaled="0"/>
                  </a:gradFill>
                </a:rPr>
                <a:t>Request a new key for the product you want</a:t>
              </a:r>
              <a:endParaRPr lang="en-US" sz="2000" dirty="0">
                <a:gradFill>
                  <a:gsLst>
                    <a:gs pos="1250">
                      <a:srgbClr val="404040"/>
                    </a:gs>
                    <a:gs pos="100000">
                      <a:srgbClr val="404040"/>
                    </a:gs>
                  </a:gsLst>
                  <a:lin ang="5400000" scaled="0"/>
                </a:gradFill>
              </a:endParaRPr>
            </a:p>
          </p:txBody>
        </p:sp>
      </p:grpSp>
      <p:sp>
        <p:nvSpPr>
          <p:cNvPr id="69" name="Freeform 9"/>
          <p:cNvSpPr>
            <a:spLocks noChangeAspect="1" noEditPoints="1"/>
          </p:cNvSpPr>
          <p:nvPr/>
        </p:nvSpPr>
        <p:spPr bwMode="auto">
          <a:xfrm>
            <a:off x="495393" y="3823187"/>
            <a:ext cx="357675" cy="484632"/>
          </a:xfrm>
          <a:custGeom>
            <a:avLst/>
            <a:gdLst>
              <a:gd name="T0" fmla="*/ 293 w 372"/>
              <a:gd name="T1" fmla="*/ 0 h 504"/>
              <a:gd name="T2" fmla="*/ 293 w 372"/>
              <a:gd name="T3" fmla="*/ 333 h 504"/>
              <a:gd name="T4" fmla="*/ 372 w 372"/>
              <a:gd name="T5" fmla="*/ 333 h 504"/>
              <a:gd name="T6" fmla="*/ 372 w 372"/>
              <a:gd name="T7" fmla="*/ 385 h 504"/>
              <a:gd name="T8" fmla="*/ 293 w 372"/>
              <a:gd name="T9" fmla="*/ 385 h 504"/>
              <a:gd name="T10" fmla="*/ 293 w 372"/>
              <a:gd name="T11" fmla="*/ 504 h 504"/>
              <a:gd name="T12" fmla="*/ 237 w 372"/>
              <a:gd name="T13" fmla="*/ 504 h 504"/>
              <a:gd name="T14" fmla="*/ 237 w 372"/>
              <a:gd name="T15" fmla="*/ 385 h 504"/>
              <a:gd name="T16" fmla="*/ 0 w 372"/>
              <a:gd name="T17" fmla="*/ 385 h 504"/>
              <a:gd name="T18" fmla="*/ 0 w 372"/>
              <a:gd name="T19" fmla="*/ 336 h 504"/>
              <a:gd name="T20" fmla="*/ 66 w 372"/>
              <a:gd name="T21" fmla="*/ 256 h 504"/>
              <a:gd name="T22" fmla="*/ 131 w 372"/>
              <a:gd name="T23" fmla="*/ 170 h 504"/>
              <a:gd name="T24" fmla="*/ 188 w 372"/>
              <a:gd name="T25" fmla="*/ 83 h 504"/>
              <a:gd name="T26" fmla="*/ 232 w 372"/>
              <a:gd name="T27" fmla="*/ 0 h 504"/>
              <a:gd name="T28" fmla="*/ 293 w 372"/>
              <a:gd name="T29" fmla="*/ 0 h 504"/>
              <a:gd name="T30" fmla="*/ 65 w 372"/>
              <a:gd name="T31" fmla="*/ 333 h 504"/>
              <a:gd name="T32" fmla="*/ 237 w 372"/>
              <a:gd name="T33" fmla="*/ 333 h 504"/>
              <a:gd name="T34" fmla="*/ 237 w 372"/>
              <a:gd name="T35" fmla="*/ 86 h 504"/>
              <a:gd name="T36" fmla="*/ 187 w 372"/>
              <a:gd name="T37" fmla="*/ 168 h 504"/>
              <a:gd name="T38" fmla="*/ 142 w 372"/>
              <a:gd name="T39" fmla="*/ 234 h 504"/>
              <a:gd name="T40" fmla="*/ 101 w 372"/>
              <a:gd name="T41" fmla="*/ 287 h 504"/>
              <a:gd name="T42" fmla="*/ 65 w 372"/>
              <a:gd name="T43" fmla="*/ 333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2" h="504">
                <a:moveTo>
                  <a:pt x="293" y="0"/>
                </a:moveTo>
                <a:cubicBezTo>
                  <a:pt x="293" y="333"/>
                  <a:pt x="293" y="333"/>
                  <a:pt x="293" y="333"/>
                </a:cubicBezTo>
                <a:cubicBezTo>
                  <a:pt x="372" y="333"/>
                  <a:pt x="372" y="333"/>
                  <a:pt x="372" y="333"/>
                </a:cubicBezTo>
                <a:cubicBezTo>
                  <a:pt x="372" y="385"/>
                  <a:pt x="372" y="385"/>
                  <a:pt x="372" y="385"/>
                </a:cubicBezTo>
                <a:cubicBezTo>
                  <a:pt x="293" y="385"/>
                  <a:pt x="293" y="385"/>
                  <a:pt x="293" y="385"/>
                </a:cubicBezTo>
                <a:cubicBezTo>
                  <a:pt x="293" y="504"/>
                  <a:pt x="293" y="504"/>
                  <a:pt x="293" y="504"/>
                </a:cubicBezTo>
                <a:cubicBezTo>
                  <a:pt x="237" y="504"/>
                  <a:pt x="237" y="504"/>
                  <a:pt x="237" y="504"/>
                </a:cubicBezTo>
                <a:cubicBezTo>
                  <a:pt x="237" y="385"/>
                  <a:pt x="237" y="385"/>
                  <a:pt x="237" y="385"/>
                </a:cubicBezTo>
                <a:cubicBezTo>
                  <a:pt x="0" y="385"/>
                  <a:pt x="0" y="385"/>
                  <a:pt x="0" y="385"/>
                </a:cubicBezTo>
                <a:cubicBezTo>
                  <a:pt x="0" y="336"/>
                  <a:pt x="0" y="336"/>
                  <a:pt x="0" y="336"/>
                </a:cubicBezTo>
                <a:cubicBezTo>
                  <a:pt x="22" y="311"/>
                  <a:pt x="44" y="284"/>
                  <a:pt x="66" y="256"/>
                </a:cubicBezTo>
                <a:cubicBezTo>
                  <a:pt x="89" y="228"/>
                  <a:pt x="110" y="199"/>
                  <a:pt x="131" y="170"/>
                </a:cubicBezTo>
                <a:cubicBezTo>
                  <a:pt x="151" y="141"/>
                  <a:pt x="170" y="112"/>
                  <a:pt x="188" y="83"/>
                </a:cubicBezTo>
                <a:cubicBezTo>
                  <a:pt x="205" y="54"/>
                  <a:pt x="220" y="26"/>
                  <a:pt x="232" y="0"/>
                </a:cubicBezTo>
                <a:lnTo>
                  <a:pt x="293" y="0"/>
                </a:lnTo>
                <a:close/>
                <a:moveTo>
                  <a:pt x="65" y="333"/>
                </a:moveTo>
                <a:cubicBezTo>
                  <a:pt x="237" y="333"/>
                  <a:pt x="237" y="333"/>
                  <a:pt x="237" y="333"/>
                </a:cubicBezTo>
                <a:cubicBezTo>
                  <a:pt x="237" y="86"/>
                  <a:pt x="237" y="86"/>
                  <a:pt x="237" y="86"/>
                </a:cubicBezTo>
                <a:cubicBezTo>
                  <a:pt x="219" y="117"/>
                  <a:pt x="202" y="144"/>
                  <a:pt x="187" y="168"/>
                </a:cubicBezTo>
                <a:cubicBezTo>
                  <a:pt x="171" y="192"/>
                  <a:pt x="156" y="214"/>
                  <a:pt x="142" y="234"/>
                </a:cubicBezTo>
                <a:cubicBezTo>
                  <a:pt x="128" y="254"/>
                  <a:pt x="114" y="272"/>
                  <a:pt x="101" y="287"/>
                </a:cubicBezTo>
                <a:cubicBezTo>
                  <a:pt x="88" y="303"/>
                  <a:pt x="76" y="318"/>
                  <a:pt x="65" y="333"/>
                </a:cubicBezTo>
                <a:close/>
              </a:path>
            </a:pathLst>
          </a:custGeom>
          <a:solidFill>
            <a:srgbClr val="00B294"/>
          </a:solidFill>
          <a:ln>
            <a:noFill/>
          </a:ln>
          <a:extLst/>
        </p:spPr>
        <p:txBody>
          <a:bodyPr vert="horz" wrap="square" lIns="91440" tIns="45720" rIns="91440" bIns="45720" numCol="1" anchor="t" anchorCtr="0" compatLnSpc="1">
            <a:prstTxWarp prst="textNoShape">
              <a:avLst/>
            </a:prstTxWarp>
          </a:bodyPr>
          <a:lstStyle/>
          <a:p>
            <a:pPr defTabSz="914224"/>
            <a:endParaRPr lang="en-US">
              <a:solidFill>
                <a:srgbClr val="FFFFFF"/>
              </a:solidFill>
            </a:endParaRPr>
          </a:p>
        </p:txBody>
      </p:sp>
      <p:grpSp>
        <p:nvGrpSpPr>
          <p:cNvPr id="132" name="Group 131"/>
          <p:cNvGrpSpPr/>
          <p:nvPr/>
        </p:nvGrpSpPr>
        <p:grpSpPr>
          <a:xfrm>
            <a:off x="952500" y="4456112"/>
            <a:ext cx="13274675" cy="641350"/>
            <a:chOff x="952500" y="4056399"/>
            <a:chExt cx="13274675" cy="641350"/>
          </a:xfrm>
        </p:grpSpPr>
        <p:grpSp>
          <p:nvGrpSpPr>
            <p:cNvPr id="110" name="Group 4"/>
            <p:cNvGrpSpPr>
              <a:grpSpLocks noChangeAspect="1"/>
            </p:cNvGrpSpPr>
            <p:nvPr/>
          </p:nvGrpSpPr>
          <p:grpSpPr bwMode="auto">
            <a:xfrm>
              <a:off x="952500" y="4056399"/>
              <a:ext cx="13274675" cy="641350"/>
              <a:chOff x="-264" y="2001"/>
              <a:chExt cx="8362" cy="404"/>
            </a:xfrm>
          </p:grpSpPr>
          <p:sp>
            <p:nvSpPr>
              <p:cNvPr id="111" name="AutoShape 3"/>
              <p:cNvSpPr>
                <a:spLocks noChangeAspect="1" noChangeArrowheads="1" noTextEdit="1"/>
              </p:cNvSpPr>
              <p:nvPr/>
            </p:nvSpPr>
            <p:spPr bwMode="auto">
              <a:xfrm>
                <a:off x="-264" y="2001"/>
                <a:ext cx="836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12" name="Freeform 5"/>
              <p:cNvSpPr>
                <a:spLocks/>
              </p:cNvSpPr>
              <p:nvPr/>
            </p:nvSpPr>
            <p:spPr bwMode="auto">
              <a:xfrm>
                <a:off x="-124" y="2001"/>
                <a:ext cx="8220" cy="404"/>
              </a:xfrm>
              <a:custGeom>
                <a:avLst/>
                <a:gdLst>
                  <a:gd name="T0" fmla="*/ 175 w 8220"/>
                  <a:gd name="T1" fmla="*/ 0 h 404"/>
                  <a:gd name="T2" fmla="*/ 8220 w 8220"/>
                  <a:gd name="T3" fmla="*/ 0 h 404"/>
                  <a:gd name="T4" fmla="*/ 8220 w 8220"/>
                  <a:gd name="T5" fmla="*/ 404 h 404"/>
                  <a:gd name="T6" fmla="*/ 0 w 8220"/>
                  <a:gd name="T7" fmla="*/ 404 h 404"/>
                  <a:gd name="T8" fmla="*/ 175 w 8220"/>
                  <a:gd name="T9" fmla="*/ 0 h 404"/>
                  <a:gd name="T10" fmla="*/ 175 w 8220"/>
                  <a:gd name="T11" fmla="*/ 0 h 404"/>
                  <a:gd name="T12" fmla="*/ 175 w 8220"/>
                  <a:gd name="T13" fmla="*/ 0 h 404"/>
                </a:gdLst>
                <a:ahLst/>
                <a:cxnLst>
                  <a:cxn ang="0">
                    <a:pos x="T0" y="T1"/>
                  </a:cxn>
                  <a:cxn ang="0">
                    <a:pos x="T2" y="T3"/>
                  </a:cxn>
                  <a:cxn ang="0">
                    <a:pos x="T4" y="T5"/>
                  </a:cxn>
                  <a:cxn ang="0">
                    <a:pos x="T6" y="T7"/>
                  </a:cxn>
                  <a:cxn ang="0">
                    <a:pos x="T8" y="T9"/>
                  </a:cxn>
                  <a:cxn ang="0">
                    <a:pos x="T10" y="T11"/>
                  </a:cxn>
                  <a:cxn ang="0">
                    <a:pos x="T12" y="T13"/>
                  </a:cxn>
                </a:cxnLst>
                <a:rect l="0" t="0" r="r" b="b"/>
                <a:pathLst>
                  <a:path w="8220" h="404">
                    <a:moveTo>
                      <a:pt x="175" y="0"/>
                    </a:moveTo>
                    <a:lnTo>
                      <a:pt x="8220" y="0"/>
                    </a:lnTo>
                    <a:lnTo>
                      <a:pt x="8220" y="404"/>
                    </a:lnTo>
                    <a:lnTo>
                      <a:pt x="0" y="404"/>
                    </a:lnTo>
                    <a:lnTo>
                      <a:pt x="175" y="0"/>
                    </a:lnTo>
                    <a:lnTo>
                      <a:pt x="175" y="0"/>
                    </a:lnTo>
                    <a:lnTo>
                      <a:pt x="17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13" name="Freeform 6"/>
              <p:cNvSpPr>
                <a:spLocks/>
              </p:cNvSpPr>
              <p:nvPr/>
            </p:nvSpPr>
            <p:spPr bwMode="auto">
              <a:xfrm>
                <a:off x="-264" y="2001"/>
                <a:ext cx="319" cy="404"/>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60" name="Rectangle 59"/>
            <p:cNvSpPr/>
            <p:nvPr/>
          </p:nvSpPr>
          <p:spPr>
            <a:xfrm>
              <a:off x="1570036" y="4192408"/>
              <a:ext cx="7901394" cy="369332"/>
            </a:xfrm>
            <a:prstGeom prst="rect">
              <a:avLst/>
            </a:prstGeom>
          </p:spPr>
          <p:txBody>
            <a:bodyPr wrap="none">
              <a:spAutoFit/>
            </a:bodyPr>
            <a:lstStyle/>
            <a:p>
              <a:pPr>
                <a:lnSpc>
                  <a:spcPct val="90000"/>
                </a:lnSpc>
                <a:spcBef>
                  <a:spcPts val="2400"/>
                </a:spcBef>
                <a:buSzPct val="90000"/>
              </a:pPr>
              <a:r>
                <a:rPr lang="en-US" sz="2000" dirty="0">
                  <a:gradFill>
                    <a:gsLst>
                      <a:gs pos="1250">
                        <a:srgbClr val="404040"/>
                      </a:gs>
                      <a:gs pos="100000">
                        <a:srgbClr val="404040"/>
                      </a:gs>
                    </a:gsLst>
                    <a:lin ang="5400000" scaled="0"/>
                  </a:gradFill>
                </a:rPr>
                <a:t>You now have your developer keys, ready to use in your applications</a:t>
              </a:r>
            </a:p>
          </p:txBody>
        </p:sp>
      </p:grpSp>
      <p:sp>
        <p:nvSpPr>
          <p:cNvPr id="70" name="Freeform 10"/>
          <p:cNvSpPr>
            <a:spLocks noChangeAspect="1"/>
          </p:cNvSpPr>
          <p:nvPr/>
        </p:nvSpPr>
        <p:spPr bwMode="auto">
          <a:xfrm>
            <a:off x="545620" y="4534471"/>
            <a:ext cx="267107" cy="484632"/>
          </a:xfrm>
          <a:custGeom>
            <a:avLst/>
            <a:gdLst>
              <a:gd name="T0" fmla="*/ 283 w 283"/>
              <a:gd name="T1" fmla="*/ 350 h 513"/>
              <a:gd name="T2" fmla="*/ 270 w 283"/>
              <a:gd name="T3" fmla="*/ 417 h 513"/>
              <a:gd name="T4" fmla="*/ 234 w 283"/>
              <a:gd name="T5" fmla="*/ 468 h 513"/>
              <a:gd name="T6" fmla="*/ 178 w 283"/>
              <a:gd name="T7" fmla="*/ 501 h 513"/>
              <a:gd name="T8" fmla="*/ 104 w 283"/>
              <a:gd name="T9" fmla="*/ 513 h 513"/>
              <a:gd name="T10" fmla="*/ 0 w 283"/>
              <a:gd name="T11" fmla="*/ 492 h 513"/>
              <a:gd name="T12" fmla="*/ 0 w 283"/>
              <a:gd name="T13" fmla="*/ 431 h 513"/>
              <a:gd name="T14" fmla="*/ 105 w 283"/>
              <a:gd name="T15" fmla="*/ 464 h 513"/>
              <a:gd name="T16" fmla="*/ 154 w 283"/>
              <a:gd name="T17" fmla="*/ 456 h 513"/>
              <a:gd name="T18" fmla="*/ 192 w 283"/>
              <a:gd name="T19" fmla="*/ 433 h 513"/>
              <a:gd name="T20" fmla="*/ 215 w 283"/>
              <a:gd name="T21" fmla="*/ 398 h 513"/>
              <a:gd name="T22" fmla="*/ 224 w 283"/>
              <a:gd name="T23" fmla="*/ 354 h 513"/>
              <a:gd name="T24" fmla="*/ 191 w 283"/>
              <a:gd name="T25" fmla="*/ 276 h 513"/>
              <a:gd name="T26" fmla="*/ 95 w 283"/>
              <a:gd name="T27" fmla="*/ 249 h 513"/>
              <a:gd name="T28" fmla="*/ 73 w 283"/>
              <a:gd name="T29" fmla="*/ 249 h 513"/>
              <a:gd name="T30" fmla="*/ 51 w 283"/>
              <a:gd name="T31" fmla="*/ 250 h 513"/>
              <a:gd name="T32" fmla="*/ 29 w 283"/>
              <a:gd name="T33" fmla="*/ 251 h 513"/>
              <a:gd name="T34" fmla="*/ 9 w 283"/>
              <a:gd name="T35" fmla="*/ 253 h 513"/>
              <a:gd name="T36" fmla="*/ 27 w 283"/>
              <a:gd name="T37" fmla="*/ 0 h 513"/>
              <a:gd name="T38" fmla="*/ 260 w 283"/>
              <a:gd name="T39" fmla="*/ 0 h 513"/>
              <a:gd name="T40" fmla="*/ 260 w 283"/>
              <a:gd name="T41" fmla="*/ 52 h 513"/>
              <a:gd name="T42" fmla="*/ 76 w 283"/>
              <a:gd name="T43" fmla="*/ 52 h 513"/>
              <a:gd name="T44" fmla="*/ 66 w 283"/>
              <a:gd name="T45" fmla="*/ 200 h 513"/>
              <a:gd name="T46" fmla="*/ 90 w 283"/>
              <a:gd name="T47" fmla="*/ 199 h 513"/>
              <a:gd name="T48" fmla="*/ 113 w 283"/>
              <a:gd name="T49" fmla="*/ 198 h 513"/>
              <a:gd name="T50" fmla="*/ 184 w 283"/>
              <a:gd name="T51" fmla="*/ 209 h 513"/>
              <a:gd name="T52" fmla="*/ 238 w 283"/>
              <a:gd name="T53" fmla="*/ 239 h 513"/>
              <a:gd name="T54" fmla="*/ 271 w 283"/>
              <a:gd name="T55" fmla="*/ 287 h 513"/>
              <a:gd name="T56" fmla="*/ 283 w 283"/>
              <a:gd name="T57" fmla="*/ 35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3" h="513">
                <a:moveTo>
                  <a:pt x="283" y="350"/>
                </a:moveTo>
                <a:cubicBezTo>
                  <a:pt x="283" y="375"/>
                  <a:pt x="279" y="397"/>
                  <a:pt x="270" y="417"/>
                </a:cubicBezTo>
                <a:cubicBezTo>
                  <a:pt x="262" y="437"/>
                  <a:pt x="250" y="454"/>
                  <a:pt x="234" y="468"/>
                </a:cubicBezTo>
                <a:cubicBezTo>
                  <a:pt x="218" y="483"/>
                  <a:pt x="200" y="494"/>
                  <a:pt x="178" y="501"/>
                </a:cubicBezTo>
                <a:cubicBezTo>
                  <a:pt x="156" y="509"/>
                  <a:pt x="131" y="513"/>
                  <a:pt x="104" y="513"/>
                </a:cubicBezTo>
                <a:cubicBezTo>
                  <a:pt x="57" y="513"/>
                  <a:pt x="23" y="506"/>
                  <a:pt x="0" y="492"/>
                </a:cubicBezTo>
                <a:cubicBezTo>
                  <a:pt x="0" y="431"/>
                  <a:pt x="0" y="431"/>
                  <a:pt x="0" y="431"/>
                </a:cubicBezTo>
                <a:cubicBezTo>
                  <a:pt x="34" y="453"/>
                  <a:pt x="69" y="464"/>
                  <a:pt x="105" y="464"/>
                </a:cubicBezTo>
                <a:cubicBezTo>
                  <a:pt x="123" y="464"/>
                  <a:pt x="140" y="461"/>
                  <a:pt x="154" y="456"/>
                </a:cubicBezTo>
                <a:cubicBezTo>
                  <a:pt x="169" y="450"/>
                  <a:pt x="181" y="443"/>
                  <a:pt x="192" y="433"/>
                </a:cubicBezTo>
                <a:cubicBezTo>
                  <a:pt x="202" y="423"/>
                  <a:pt x="210" y="412"/>
                  <a:pt x="215" y="398"/>
                </a:cubicBezTo>
                <a:cubicBezTo>
                  <a:pt x="221" y="385"/>
                  <a:pt x="224" y="370"/>
                  <a:pt x="224" y="354"/>
                </a:cubicBezTo>
                <a:cubicBezTo>
                  <a:pt x="224" y="321"/>
                  <a:pt x="213" y="295"/>
                  <a:pt x="191" y="276"/>
                </a:cubicBezTo>
                <a:cubicBezTo>
                  <a:pt x="169" y="258"/>
                  <a:pt x="137" y="249"/>
                  <a:pt x="95" y="249"/>
                </a:cubicBezTo>
                <a:cubicBezTo>
                  <a:pt x="88" y="249"/>
                  <a:pt x="81" y="249"/>
                  <a:pt x="73" y="249"/>
                </a:cubicBezTo>
                <a:cubicBezTo>
                  <a:pt x="66" y="249"/>
                  <a:pt x="58" y="249"/>
                  <a:pt x="51" y="250"/>
                </a:cubicBezTo>
                <a:cubicBezTo>
                  <a:pt x="43" y="250"/>
                  <a:pt x="36" y="251"/>
                  <a:pt x="29" y="251"/>
                </a:cubicBezTo>
                <a:cubicBezTo>
                  <a:pt x="22" y="251"/>
                  <a:pt x="15" y="252"/>
                  <a:pt x="9" y="253"/>
                </a:cubicBezTo>
                <a:cubicBezTo>
                  <a:pt x="27" y="0"/>
                  <a:pt x="27" y="0"/>
                  <a:pt x="27" y="0"/>
                </a:cubicBezTo>
                <a:cubicBezTo>
                  <a:pt x="260" y="0"/>
                  <a:pt x="260" y="0"/>
                  <a:pt x="260" y="0"/>
                </a:cubicBezTo>
                <a:cubicBezTo>
                  <a:pt x="260" y="52"/>
                  <a:pt x="260" y="52"/>
                  <a:pt x="260" y="52"/>
                </a:cubicBezTo>
                <a:cubicBezTo>
                  <a:pt x="76" y="52"/>
                  <a:pt x="76" y="52"/>
                  <a:pt x="76" y="52"/>
                </a:cubicBezTo>
                <a:cubicBezTo>
                  <a:pt x="66" y="200"/>
                  <a:pt x="66" y="200"/>
                  <a:pt x="66" y="200"/>
                </a:cubicBezTo>
                <a:cubicBezTo>
                  <a:pt x="74" y="200"/>
                  <a:pt x="82" y="199"/>
                  <a:pt x="90" y="199"/>
                </a:cubicBezTo>
                <a:cubicBezTo>
                  <a:pt x="99" y="198"/>
                  <a:pt x="106" y="198"/>
                  <a:pt x="113" y="198"/>
                </a:cubicBezTo>
                <a:cubicBezTo>
                  <a:pt x="139" y="198"/>
                  <a:pt x="163" y="202"/>
                  <a:pt x="184" y="209"/>
                </a:cubicBezTo>
                <a:cubicBezTo>
                  <a:pt x="205" y="216"/>
                  <a:pt x="223" y="226"/>
                  <a:pt x="238" y="239"/>
                </a:cubicBezTo>
                <a:cubicBezTo>
                  <a:pt x="253" y="252"/>
                  <a:pt x="264" y="268"/>
                  <a:pt x="271" y="287"/>
                </a:cubicBezTo>
                <a:cubicBezTo>
                  <a:pt x="279" y="306"/>
                  <a:pt x="283" y="327"/>
                  <a:pt x="283" y="350"/>
                </a:cubicBezTo>
                <a:close/>
              </a:path>
            </a:pathLst>
          </a:custGeom>
          <a:solidFill>
            <a:srgbClr val="00B294"/>
          </a:solidFill>
          <a:ln>
            <a:noFill/>
          </a:ln>
          <a:extLst/>
        </p:spPr>
        <p:txBody>
          <a:bodyPr vert="horz" wrap="square" lIns="91440" tIns="45720" rIns="91440" bIns="45720" numCol="1" anchor="t" anchorCtr="0" compatLnSpc="1">
            <a:prstTxWarp prst="textNoShape">
              <a:avLst/>
            </a:prstTxWarp>
          </a:bodyPr>
          <a:lstStyle/>
          <a:p>
            <a:pPr defTabSz="914224"/>
            <a:endParaRPr lang="en-US">
              <a:solidFill>
                <a:srgbClr val="FFFFFF"/>
              </a:solidFill>
            </a:endParaRPr>
          </a:p>
        </p:txBody>
      </p:sp>
    </p:spTree>
    <p:extLst>
      <p:ext uri="{BB962C8B-B14F-4D97-AF65-F5344CB8AC3E}">
        <p14:creationId xmlns:p14="http://schemas.microsoft.com/office/powerpoint/2010/main" val="37914840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nodeType="withEffect">
                                  <p:stCondLst>
                                    <p:cond delay="250"/>
                                  </p:stCondLst>
                                  <p:childTnLst>
                                    <p:set>
                                      <p:cBhvr>
                                        <p:cTn id="9" dur="1" fill="hold">
                                          <p:stCondLst>
                                            <p:cond delay="0"/>
                                          </p:stCondLst>
                                        </p:cTn>
                                        <p:tgtEl>
                                          <p:spTgt spid="135"/>
                                        </p:tgtEl>
                                        <p:attrNameLst>
                                          <p:attrName>style.visibility</p:attrName>
                                        </p:attrNameLst>
                                      </p:cBhvr>
                                      <p:to>
                                        <p:strVal val="visible"/>
                                      </p:to>
                                    </p:set>
                                    <p:animEffect transition="in" filter="fade">
                                      <p:cBhvr>
                                        <p:cTn id="10" dur="500"/>
                                        <p:tgtEl>
                                          <p:spTgt spid="135"/>
                                        </p:tgtEl>
                                      </p:cBhvr>
                                    </p:animEffect>
                                  </p:childTnLst>
                                </p:cTn>
                              </p:par>
                              <p:par>
                                <p:cTn id="11" presetID="42" presetClass="path" presetSubtype="0" decel="100000" fill="hold" nodeType="withEffect">
                                  <p:stCondLst>
                                    <p:cond delay="250"/>
                                  </p:stCondLst>
                                  <p:childTnLst>
                                    <p:animMotion origin="layout" path="M 0.01519 0.00046 L 1.51391E-6 -4.25329E-6 " pathEditMode="relative" rAng="0" ptsTypes="AA">
                                      <p:cBhvr>
                                        <p:cTn id="12" dur="500" fill="hold"/>
                                        <p:tgtEl>
                                          <p:spTgt spid="135"/>
                                        </p:tgtEl>
                                        <p:attrNameLst>
                                          <p:attrName>ppt_x</p:attrName>
                                          <p:attrName>ppt_y</p:attrName>
                                        </p:attrNameLst>
                                      </p:cBhvr>
                                      <p:rCtr x="-76600" y="-2300"/>
                                    </p:animMotion>
                                  </p:childTnLst>
                                </p:cTn>
                              </p:par>
                              <p:par>
                                <p:cTn id="13" presetID="10" presetClass="entr" presetSubtype="0" fill="hold" grpId="0" nodeType="withEffect">
                                  <p:stCondLst>
                                    <p:cond delay="500"/>
                                  </p:stCondLst>
                                  <p:childTnLst>
                                    <p:set>
                                      <p:cBhvr>
                                        <p:cTn id="14" dur="1" fill="hold">
                                          <p:stCondLst>
                                            <p:cond delay="0"/>
                                          </p:stCondLst>
                                        </p:cTn>
                                        <p:tgtEl>
                                          <p:spTgt spid="67"/>
                                        </p:tgtEl>
                                        <p:attrNameLst>
                                          <p:attrName>style.visibility</p:attrName>
                                        </p:attrNameLst>
                                      </p:cBhvr>
                                      <p:to>
                                        <p:strVal val="visible"/>
                                      </p:to>
                                    </p:set>
                                    <p:animEffect transition="in" filter="fade">
                                      <p:cBhvr>
                                        <p:cTn id="15" dur="500"/>
                                        <p:tgtEl>
                                          <p:spTgt spid="67"/>
                                        </p:tgtEl>
                                      </p:cBhvr>
                                    </p:animEffect>
                                  </p:childTnLst>
                                </p:cTn>
                              </p:par>
                              <p:par>
                                <p:cTn id="16" presetID="10" presetClass="entr" presetSubtype="0" fill="hold" nodeType="withEffect">
                                  <p:stCondLst>
                                    <p:cond delay="750"/>
                                  </p:stCondLst>
                                  <p:childTnLst>
                                    <p:set>
                                      <p:cBhvr>
                                        <p:cTn id="17" dur="1" fill="hold">
                                          <p:stCondLst>
                                            <p:cond delay="0"/>
                                          </p:stCondLst>
                                        </p:cTn>
                                        <p:tgtEl>
                                          <p:spTgt spid="129"/>
                                        </p:tgtEl>
                                        <p:attrNameLst>
                                          <p:attrName>style.visibility</p:attrName>
                                        </p:attrNameLst>
                                      </p:cBhvr>
                                      <p:to>
                                        <p:strVal val="visible"/>
                                      </p:to>
                                    </p:set>
                                    <p:animEffect transition="in" filter="fade">
                                      <p:cBhvr>
                                        <p:cTn id="18" dur="500"/>
                                        <p:tgtEl>
                                          <p:spTgt spid="129"/>
                                        </p:tgtEl>
                                      </p:cBhvr>
                                    </p:animEffect>
                                  </p:childTnLst>
                                </p:cTn>
                              </p:par>
                              <p:par>
                                <p:cTn id="19" presetID="42" presetClass="path" presetSubtype="0" decel="100000" fill="hold" nodeType="withEffect">
                                  <p:stCondLst>
                                    <p:cond delay="750"/>
                                  </p:stCondLst>
                                  <p:childTnLst>
                                    <p:animMotion origin="layout" path="M 0.01519 0.00046 L 1.51391E-6 -3.78121E-6 " pathEditMode="relative" rAng="0" ptsTypes="AA">
                                      <p:cBhvr>
                                        <p:cTn id="20" dur="500" fill="hold"/>
                                        <p:tgtEl>
                                          <p:spTgt spid="129"/>
                                        </p:tgtEl>
                                        <p:attrNameLst>
                                          <p:attrName>ppt_x</p:attrName>
                                          <p:attrName>ppt_y</p:attrName>
                                        </p:attrNameLst>
                                      </p:cBhvr>
                                      <p:rCtr x="-76600" y="-2300"/>
                                    </p:animMotion>
                                  </p:childTnLst>
                                </p:cTn>
                              </p:par>
                              <p:par>
                                <p:cTn id="21" presetID="10" presetClass="entr" presetSubtype="0" fill="hold" grpId="0" nodeType="withEffect">
                                  <p:stCondLst>
                                    <p:cond delay="1000"/>
                                  </p:stCondLst>
                                  <p:childTnLst>
                                    <p:set>
                                      <p:cBhvr>
                                        <p:cTn id="22" dur="1" fill="hold">
                                          <p:stCondLst>
                                            <p:cond delay="0"/>
                                          </p:stCondLst>
                                        </p:cTn>
                                        <p:tgtEl>
                                          <p:spTgt spid="68"/>
                                        </p:tgtEl>
                                        <p:attrNameLst>
                                          <p:attrName>style.visibility</p:attrName>
                                        </p:attrNameLst>
                                      </p:cBhvr>
                                      <p:to>
                                        <p:strVal val="visible"/>
                                      </p:to>
                                    </p:set>
                                    <p:animEffect transition="in" filter="fade">
                                      <p:cBhvr>
                                        <p:cTn id="23" dur="500"/>
                                        <p:tgtEl>
                                          <p:spTgt spid="68"/>
                                        </p:tgtEl>
                                      </p:cBhvr>
                                    </p:animEffect>
                                  </p:childTnLst>
                                </p:cTn>
                              </p:par>
                              <p:par>
                                <p:cTn id="24" presetID="10" presetClass="entr" presetSubtype="0" fill="hold" nodeType="withEffect">
                                  <p:stCondLst>
                                    <p:cond delay="1250"/>
                                  </p:stCondLst>
                                  <p:childTnLst>
                                    <p:set>
                                      <p:cBhvr>
                                        <p:cTn id="25" dur="1" fill="hold">
                                          <p:stCondLst>
                                            <p:cond delay="0"/>
                                          </p:stCondLst>
                                        </p:cTn>
                                        <p:tgtEl>
                                          <p:spTgt spid="130"/>
                                        </p:tgtEl>
                                        <p:attrNameLst>
                                          <p:attrName>style.visibility</p:attrName>
                                        </p:attrNameLst>
                                      </p:cBhvr>
                                      <p:to>
                                        <p:strVal val="visible"/>
                                      </p:to>
                                    </p:set>
                                    <p:animEffect transition="in" filter="fade">
                                      <p:cBhvr>
                                        <p:cTn id="26" dur="500"/>
                                        <p:tgtEl>
                                          <p:spTgt spid="130"/>
                                        </p:tgtEl>
                                      </p:cBhvr>
                                    </p:animEffect>
                                  </p:childTnLst>
                                </p:cTn>
                              </p:par>
                              <p:par>
                                <p:cTn id="27" presetID="42" presetClass="path" presetSubtype="0" decel="100000" fill="hold" nodeType="withEffect">
                                  <p:stCondLst>
                                    <p:cond delay="1250"/>
                                  </p:stCondLst>
                                  <p:childTnLst>
                                    <p:animMotion origin="layout" path="M 0.01519 0.00046 L 1.51391E-6 -3.30912E-6 " pathEditMode="relative" rAng="0" ptsTypes="AA">
                                      <p:cBhvr>
                                        <p:cTn id="28" dur="500" fill="hold"/>
                                        <p:tgtEl>
                                          <p:spTgt spid="130"/>
                                        </p:tgtEl>
                                        <p:attrNameLst>
                                          <p:attrName>ppt_x</p:attrName>
                                          <p:attrName>ppt_y</p:attrName>
                                        </p:attrNameLst>
                                      </p:cBhvr>
                                      <p:rCtr x="-76600" y="-2300"/>
                                    </p:animMotion>
                                  </p:childTnLst>
                                </p:cTn>
                              </p:par>
                              <p:par>
                                <p:cTn id="29" presetID="10" presetClass="entr" presetSubtype="0" fill="hold" grpId="0" nodeType="withEffect">
                                  <p:stCondLst>
                                    <p:cond delay="1500"/>
                                  </p:stCondLst>
                                  <p:childTnLst>
                                    <p:set>
                                      <p:cBhvr>
                                        <p:cTn id="30" dur="1" fill="hold">
                                          <p:stCondLst>
                                            <p:cond delay="0"/>
                                          </p:stCondLst>
                                        </p:cTn>
                                        <p:tgtEl>
                                          <p:spTgt spid="69"/>
                                        </p:tgtEl>
                                        <p:attrNameLst>
                                          <p:attrName>style.visibility</p:attrName>
                                        </p:attrNameLst>
                                      </p:cBhvr>
                                      <p:to>
                                        <p:strVal val="visible"/>
                                      </p:to>
                                    </p:set>
                                    <p:animEffect transition="in" filter="fade">
                                      <p:cBhvr>
                                        <p:cTn id="31" dur="500"/>
                                        <p:tgtEl>
                                          <p:spTgt spid="69"/>
                                        </p:tgtEl>
                                      </p:cBhvr>
                                    </p:animEffect>
                                  </p:childTnLst>
                                </p:cTn>
                              </p:par>
                              <p:par>
                                <p:cTn id="32" presetID="10" presetClass="entr" presetSubtype="0" fill="hold" nodeType="withEffect">
                                  <p:stCondLst>
                                    <p:cond delay="1750"/>
                                  </p:stCondLst>
                                  <p:childTnLst>
                                    <p:set>
                                      <p:cBhvr>
                                        <p:cTn id="33" dur="1" fill="hold">
                                          <p:stCondLst>
                                            <p:cond delay="0"/>
                                          </p:stCondLst>
                                        </p:cTn>
                                        <p:tgtEl>
                                          <p:spTgt spid="131"/>
                                        </p:tgtEl>
                                        <p:attrNameLst>
                                          <p:attrName>style.visibility</p:attrName>
                                        </p:attrNameLst>
                                      </p:cBhvr>
                                      <p:to>
                                        <p:strVal val="visible"/>
                                      </p:to>
                                    </p:set>
                                    <p:animEffect transition="in" filter="fade">
                                      <p:cBhvr>
                                        <p:cTn id="34" dur="500"/>
                                        <p:tgtEl>
                                          <p:spTgt spid="131"/>
                                        </p:tgtEl>
                                      </p:cBhvr>
                                    </p:animEffect>
                                  </p:childTnLst>
                                </p:cTn>
                              </p:par>
                              <p:par>
                                <p:cTn id="35" presetID="42" presetClass="path" presetSubtype="0" decel="100000" fill="hold" nodeType="withEffect">
                                  <p:stCondLst>
                                    <p:cond delay="1750"/>
                                  </p:stCondLst>
                                  <p:childTnLst>
                                    <p:animMotion origin="layout" path="M 0.01519 0.00046 L 1.51391E-6 -2.83704E-6 " pathEditMode="relative" rAng="0" ptsTypes="AA">
                                      <p:cBhvr>
                                        <p:cTn id="36" dur="500" fill="hold"/>
                                        <p:tgtEl>
                                          <p:spTgt spid="131"/>
                                        </p:tgtEl>
                                        <p:attrNameLst>
                                          <p:attrName>ppt_x</p:attrName>
                                          <p:attrName>ppt_y</p:attrName>
                                        </p:attrNameLst>
                                      </p:cBhvr>
                                      <p:rCtr x="-76600" y="-2300"/>
                                    </p:animMotion>
                                  </p:childTnLst>
                                </p:cTn>
                              </p:par>
                              <p:par>
                                <p:cTn id="37" presetID="10" presetClass="entr" presetSubtype="0" fill="hold" grpId="0" nodeType="withEffect">
                                  <p:stCondLst>
                                    <p:cond delay="2000"/>
                                  </p:stCondLst>
                                  <p:childTnLst>
                                    <p:set>
                                      <p:cBhvr>
                                        <p:cTn id="38" dur="1" fill="hold">
                                          <p:stCondLst>
                                            <p:cond delay="0"/>
                                          </p:stCondLst>
                                        </p:cTn>
                                        <p:tgtEl>
                                          <p:spTgt spid="70"/>
                                        </p:tgtEl>
                                        <p:attrNameLst>
                                          <p:attrName>style.visibility</p:attrName>
                                        </p:attrNameLst>
                                      </p:cBhvr>
                                      <p:to>
                                        <p:strVal val="visible"/>
                                      </p:to>
                                    </p:set>
                                    <p:animEffect transition="in" filter="fade">
                                      <p:cBhvr>
                                        <p:cTn id="39" dur="500"/>
                                        <p:tgtEl>
                                          <p:spTgt spid="70"/>
                                        </p:tgtEl>
                                      </p:cBhvr>
                                    </p:animEffect>
                                  </p:childTnLst>
                                </p:cTn>
                              </p:par>
                              <p:par>
                                <p:cTn id="40" presetID="10" presetClass="entr" presetSubtype="0" fill="hold" nodeType="withEffect">
                                  <p:stCondLst>
                                    <p:cond delay="2250"/>
                                  </p:stCondLst>
                                  <p:childTnLst>
                                    <p:set>
                                      <p:cBhvr>
                                        <p:cTn id="41" dur="1" fill="hold">
                                          <p:stCondLst>
                                            <p:cond delay="0"/>
                                          </p:stCondLst>
                                        </p:cTn>
                                        <p:tgtEl>
                                          <p:spTgt spid="132"/>
                                        </p:tgtEl>
                                        <p:attrNameLst>
                                          <p:attrName>style.visibility</p:attrName>
                                        </p:attrNameLst>
                                      </p:cBhvr>
                                      <p:to>
                                        <p:strVal val="visible"/>
                                      </p:to>
                                    </p:set>
                                    <p:animEffect transition="in" filter="fade">
                                      <p:cBhvr>
                                        <p:cTn id="42" dur="500"/>
                                        <p:tgtEl>
                                          <p:spTgt spid="132"/>
                                        </p:tgtEl>
                                      </p:cBhvr>
                                    </p:animEffect>
                                  </p:childTnLst>
                                </p:cTn>
                              </p:par>
                              <p:par>
                                <p:cTn id="43" presetID="42" presetClass="path" presetSubtype="0" decel="100000" fill="hold" nodeType="withEffect">
                                  <p:stCondLst>
                                    <p:cond delay="2250"/>
                                  </p:stCondLst>
                                  <p:childTnLst>
                                    <p:animMotion origin="layout" path="M 0.01519 0.00046 L 1.51391E-6 -2.36496E-6 " pathEditMode="relative" rAng="0" ptsTypes="AA">
                                      <p:cBhvr>
                                        <p:cTn id="44" dur="500" fill="hold"/>
                                        <p:tgtEl>
                                          <p:spTgt spid="132"/>
                                        </p:tgtEl>
                                        <p:attrNameLst>
                                          <p:attrName>ppt_x</p:attrName>
                                          <p:attrName>ppt_y</p:attrName>
                                        </p:attrNameLst>
                                      </p:cBhvr>
                                      <p:rCtr x="-766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67" grpId="0" animBg="1"/>
      <p:bldP spid="68" grpId="0" animBg="1"/>
      <p:bldP spid="69" grpId="0" animBg="1"/>
      <p:bldP spid="7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874837" y="1135062"/>
            <a:ext cx="3505200" cy="3505200"/>
          </a:xfrm>
          <a:prstGeom prst="rect">
            <a:avLst/>
          </a:prstGeom>
        </p:spPr>
      </p:pic>
      <p:grpSp>
        <p:nvGrpSpPr>
          <p:cNvPr id="2" name="Group 1"/>
          <p:cNvGrpSpPr/>
          <p:nvPr/>
        </p:nvGrpSpPr>
        <p:grpSpPr>
          <a:xfrm>
            <a:off x="503237" y="4766781"/>
            <a:ext cx="3124200" cy="1926681"/>
            <a:chOff x="4618037" y="4134121"/>
            <a:chExt cx="3124200" cy="1926681"/>
          </a:xfrm>
        </p:grpSpPr>
        <p:sp>
          <p:nvSpPr>
            <p:cNvPr id="8" name="TextBox 7"/>
            <p:cNvSpPr txBox="1"/>
            <p:nvPr/>
          </p:nvSpPr>
          <p:spPr>
            <a:xfrm>
              <a:off x="4618037" y="4134121"/>
              <a:ext cx="3124200" cy="1926681"/>
            </a:xfrm>
            <a:prstGeom prst="rect">
              <a:avLst/>
            </a:prstGeom>
            <a:noFill/>
          </p:spPr>
          <p:txBody>
            <a:bodyPr wrap="square" lIns="182880" tIns="146304" rIns="182880" bIns="146304" rtlCol="0">
              <a:spAutoFit/>
            </a:bodyPr>
            <a:lstStyle/>
            <a:p>
              <a:pPr>
                <a:spcAft>
                  <a:spcPts val="600"/>
                </a:spcAft>
              </a:pPr>
              <a:r>
                <a:rPr lang="en-US" sz="2000" b="1" dirty="0" smtClean="0">
                  <a:gradFill>
                    <a:gsLst>
                      <a:gs pos="2917">
                        <a:schemeClr val="tx1"/>
                      </a:gs>
                      <a:gs pos="30000">
                        <a:schemeClr val="tx1"/>
                      </a:gs>
                    </a:gsLst>
                    <a:lin ang="5400000" scaled="0"/>
                  </a:gradFill>
                </a:rPr>
                <a:t>Jason Poon</a:t>
              </a:r>
              <a:br>
                <a:rPr lang="en-US" sz="2000" b="1" dirty="0" smtClean="0">
                  <a:gradFill>
                    <a:gsLst>
                      <a:gs pos="2917">
                        <a:schemeClr val="tx1"/>
                      </a:gs>
                      <a:gs pos="30000">
                        <a:schemeClr val="tx1"/>
                      </a:gs>
                    </a:gsLst>
                    <a:lin ang="5400000" scaled="0"/>
                  </a:gradFill>
                </a:rPr>
              </a:br>
              <a:r>
                <a:rPr lang="en-US" sz="2000" dirty="0" smtClean="0">
                  <a:gradFill>
                    <a:gsLst>
                      <a:gs pos="2917">
                        <a:schemeClr val="tx1"/>
                      </a:gs>
                      <a:gs pos="30000">
                        <a:schemeClr val="tx1"/>
                      </a:gs>
                    </a:gsLst>
                    <a:lin ang="5400000" scaled="0"/>
                  </a:gradFill>
                </a:rPr>
                <a:t/>
              </a:r>
              <a:br>
                <a:rPr lang="en-US" sz="2000" dirty="0" smtClean="0">
                  <a:gradFill>
                    <a:gsLst>
                      <a:gs pos="2917">
                        <a:schemeClr val="tx1"/>
                      </a:gs>
                      <a:gs pos="30000">
                        <a:schemeClr val="tx1"/>
                      </a:gs>
                    </a:gsLst>
                    <a:lin ang="5400000" scaled="0"/>
                  </a:gradFill>
                </a:rPr>
              </a:br>
              <a:r>
                <a:rPr lang="en-US" sz="2000" dirty="0" smtClean="0">
                  <a:gradFill>
                    <a:gsLst>
                      <a:gs pos="2917">
                        <a:schemeClr val="tx1"/>
                      </a:gs>
                      <a:gs pos="30000">
                        <a:schemeClr val="tx1"/>
                      </a:gs>
                    </a:gsLst>
                    <a:lin ang="5400000" scaled="0"/>
                  </a:gradFill>
                </a:rPr>
                <a:t>    </a:t>
              </a:r>
              <a:r>
                <a:rPr lang="en-US" sz="1600" dirty="0" smtClean="0">
                  <a:gradFill>
                    <a:gsLst>
                      <a:gs pos="2917">
                        <a:schemeClr val="tx1"/>
                      </a:gs>
                      <a:gs pos="30000">
                        <a:schemeClr val="tx1"/>
                      </a:gs>
                    </a:gsLst>
                    <a:lin ang="5400000" scaled="0"/>
                  </a:gradFill>
                </a:rPr>
                <a:t>github.com/</a:t>
              </a:r>
              <a:r>
                <a:rPr lang="en-US" sz="1600" dirty="0" err="1" smtClean="0">
                  <a:gradFill>
                    <a:gsLst>
                      <a:gs pos="2917">
                        <a:schemeClr val="tx1"/>
                      </a:gs>
                      <a:gs pos="30000">
                        <a:schemeClr val="tx1"/>
                      </a:gs>
                    </a:gsLst>
                    <a:lin ang="5400000" scaled="0"/>
                  </a:gradFill>
                </a:rPr>
                <a:t>jpoon</a:t>
              </a:r>
              <a:endParaRPr lang="en-US" sz="1600" dirty="0" smtClean="0">
                <a:gradFill>
                  <a:gsLst>
                    <a:gs pos="2917">
                      <a:schemeClr val="tx1"/>
                    </a:gs>
                    <a:gs pos="30000">
                      <a:schemeClr val="tx1"/>
                    </a:gs>
                  </a:gsLst>
                  <a:lin ang="5400000" scaled="0"/>
                </a:gradFill>
              </a:endParaRPr>
            </a:p>
            <a:p>
              <a:pPr>
                <a:spcAft>
                  <a:spcPts val="600"/>
                </a:spcAft>
              </a:pPr>
              <a:r>
                <a:rPr lang="en-US" sz="1600" dirty="0" smtClean="0">
                  <a:gradFill>
                    <a:gsLst>
                      <a:gs pos="2917">
                        <a:schemeClr val="tx1"/>
                      </a:gs>
                      <a:gs pos="30000">
                        <a:schemeClr val="tx1"/>
                      </a:gs>
                    </a:gsLst>
                    <a:lin ang="5400000" scaled="0"/>
                  </a:gradFill>
                </a:rPr>
                <a:t>    @</a:t>
              </a:r>
              <a:r>
                <a:rPr lang="en-US" sz="1600" dirty="0" err="1" smtClean="0">
                  <a:gradFill>
                    <a:gsLst>
                      <a:gs pos="2917">
                        <a:schemeClr val="tx1"/>
                      </a:gs>
                      <a:gs pos="30000">
                        <a:schemeClr val="tx1"/>
                      </a:gs>
                    </a:gsLst>
                    <a:lin ang="5400000" scaled="0"/>
                  </a:gradFill>
                </a:rPr>
                <a:t>jasonthepoon</a:t>
              </a:r>
              <a:endParaRPr lang="en-US" sz="1600" dirty="0" smtClean="0">
                <a:gradFill>
                  <a:gsLst>
                    <a:gs pos="2917">
                      <a:schemeClr val="tx1"/>
                    </a:gs>
                    <a:gs pos="30000">
                      <a:schemeClr val="tx1"/>
                    </a:gs>
                  </a:gsLst>
                  <a:lin ang="5400000" scaled="0"/>
                </a:gradFill>
              </a:endParaRPr>
            </a:p>
            <a:p>
              <a:pPr>
                <a:spcAft>
                  <a:spcPts val="600"/>
                </a:spcAft>
              </a:pPr>
              <a:r>
                <a:rPr lang="en-US" sz="1600" dirty="0" smtClean="0">
                  <a:gradFill>
                    <a:gsLst>
                      <a:gs pos="2917">
                        <a:schemeClr val="tx1"/>
                      </a:gs>
                      <a:gs pos="30000">
                        <a:schemeClr val="tx1"/>
                      </a:gs>
                    </a:gsLst>
                    <a:lin ang="5400000" scaled="0"/>
                  </a:gradFill>
                </a:rPr>
                <a:t>     jason.poon@microsoft.com</a:t>
              </a:r>
            </a:p>
          </p:txBody>
        </p:sp>
        <p:pic>
          <p:nvPicPr>
            <p:cNvPr id="9" name="Picture 2" descr="https://assets-cdn.github.com/images/modules/logos_page/GitHub-Mark.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4237" y="4896121"/>
              <a:ext cx="342900"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image005.flaticon.com/9/png/512/8/88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1387" y="5277121"/>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s://image.freepik.com/free-icon/email-envelope-outline-shape-with-rounded-corners_318-49938.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5083" y="5581921"/>
              <a:ext cx="232841" cy="232841"/>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Rectangle 6"/>
          <p:cNvSpPr/>
          <p:nvPr/>
        </p:nvSpPr>
        <p:spPr bwMode="auto">
          <a:xfrm>
            <a:off x="8047037" y="0"/>
            <a:ext cx="4427974" cy="699452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itle 3"/>
          <p:cNvSpPr>
            <a:spLocks noGrp="1"/>
          </p:cNvSpPr>
          <p:nvPr>
            <p:ph type="title"/>
          </p:nvPr>
        </p:nvSpPr>
        <p:spPr>
          <a:xfrm>
            <a:off x="9113837" y="1287462"/>
            <a:ext cx="2865438" cy="3475534"/>
          </a:xfrm>
          <a:noFill/>
        </p:spPr>
        <p:txBody>
          <a:bodyPr/>
          <a:lstStyle/>
          <a:p>
            <a:r>
              <a:rPr lang="en-US" dirty="0">
                <a:solidFill>
                  <a:schemeClr val="bg1"/>
                </a:solidFill>
              </a:rPr>
              <a:t>t</a:t>
            </a:r>
            <a:r>
              <a:rPr lang="en-US" dirty="0" smtClean="0">
                <a:solidFill>
                  <a:schemeClr val="bg1"/>
                </a:solidFill>
              </a:rPr>
              <a:t>hanks </a:t>
            </a:r>
            <a:br>
              <a:rPr lang="en-US" dirty="0" smtClean="0">
                <a:solidFill>
                  <a:schemeClr val="bg1"/>
                </a:solidFill>
              </a:rPr>
            </a:br>
            <a:r>
              <a:rPr lang="en-US" dirty="0" smtClean="0">
                <a:solidFill>
                  <a:schemeClr val="bg1"/>
                </a:solidFill>
              </a:rPr>
              <a:t>for</a:t>
            </a:r>
            <a:br>
              <a:rPr lang="en-US" dirty="0" smtClean="0">
                <a:solidFill>
                  <a:schemeClr val="bg1"/>
                </a:solidFill>
              </a:rPr>
            </a:br>
            <a:r>
              <a:rPr lang="en-US" dirty="0" smtClean="0">
                <a:solidFill>
                  <a:schemeClr val="bg1"/>
                </a:solidFill>
              </a:rPr>
              <a:t>listening</a:t>
            </a:r>
            <a:endParaRPr lang="en-US" sz="4000" dirty="0">
              <a:solidFill>
                <a:schemeClr val="bg1"/>
              </a:solidFill>
            </a:endParaRPr>
          </a:p>
        </p:txBody>
      </p:sp>
      <p:pic>
        <p:nvPicPr>
          <p:cNvPr id="3074" name="Picture 2" descr="https://www.projectoxford.ai/Images/bright/emotion/EmotionAPI-Mai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13837" y="4018557"/>
            <a:ext cx="2352675" cy="2352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9422640"/>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047037" y="0"/>
            <a:ext cx="4427974" cy="699452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p:cNvSpPr>
            <a:spLocks noGrp="1"/>
          </p:cNvSpPr>
          <p:nvPr>
            <p:ph type="title"/>
          </p:nvPr>
        </p:nvSpPr>
        <p:spPr/>
        <p:txBody>
          <a:bodyPr/>
          <a:lstStyle/>
          <a:p>
            <a:r>
              <a:rPr lang="en-US" dirty="0" smtClean="0"/>
              <a:t>What is Project Oxford?</a:t>
            </a:r>
            <a:endParaRPr lang="en-US" dirty="0"/>
          </a:p>
        </p:txBody>
      </p:sp>
      <p:sp>
        <p:nvSpPr>
          <p:cNvPr id="2" name="Text Placeholder 1"/>
          <p:cNvSpPr>
            <a:spLocks noGrp="1"/>
          </p:cNvSpPr>
          <p:nvPr>
            <p:ph type="body" sz="quarter" idx="4294967295"/>
          </p:nvPr>
        </p:nvSpPr>
        <p:spPr>
          <a:xfrm>
            <a:off x="324783" y="1668478"/>
            <a:ext cx="6779434" cy="5010602"/>
          </a:xfrm>
        </p:spPr>
        <p:txBody>
          <a:bodyPr/>
          <a:lstStyle/>
          <a:p>
            <a:r>
              <a:rPr lang="en-US" sz="3200" dirty="0" smtClean="0"/>
              <a:t>Artificial intelligence for the </a:t>
            </a:r>
            <a:r>
              <a:rPr lang="en-US" sz="3200" dirty="0" smtClean="0">
                <a:solidFill>
                  <a:schemeClr val="accent6"/>
                </a:solidFill>
              </a:rPr>
              <a:t>masses</a:t>
            </a:r>
            <a:r>
              <a:rPr lang="en-US" sz="3200" dirty="0" smtClean="0"/>
              <a:t> </a:t>
            </a:r>
          </a:p>
          <a:p>
            <a:endParaRPr lang="en-US" sz="3200" dirty="0" smtClean="0"/>
          </a:p>
          <a:p>
            <a:r>
              <a:rPr lang="en-US" sz="3200" dirty="0" smtClean="0"/>
              <a:t>A </a:t>
            </a:r>
            <a:r>
              <a:rPr lang="en-US" sz="3200" dirty="0"/>
              <a:t>portfolio </a:t>
            </a:r>
            <a:r>
              <a:rPr lang="en-US" sz="3200" dirty="0" smtClean="0"/>
              <a:t>of </a:t>
            </a:r>
            <a:r>
              <a:rPr lang="en-US" sz="3200" dirty="0" smtClean="0">
                <a:solidFill>
                  <a:schemeClr val="accent6"/>
                </a:solidFill>
              </a:rPr>
              <a:t>free*</a:t>
            </a:r>
            <a:r>
              <a:rPr lang="en-US" sz="3200" dirty="0" smtClean="0"/>
              <a:t> artificial intelligence based speech, vision, language APIs</a:t>
            </a:r>
          </a:p>
          <a:p>
            <a:endParaRPr lang="en-US" sz="3200" dirty="0"/>
          </a:p>
          <a:p>
            <a:r>
              <a:rPr lang="en-US" sz="3200" dirty="0" smtClean="0"/>
              <a:t>Models </a:t>
            </a:r>
            <a:r>
              <a:rPr lang="en-US" sz="3200" dirty="0"/>
              <a:t>are trained using the same deep learning and machine learning techniques that power many products across Microsoft</a:t>
            </a:r>
          </a:p>
        </p:txBody>
      </p:sp>
      <p:grpSp>
        <p:nvGrpSpPr>
          <p:cNvPr id="3" name="Group 2"/>
          <p:cNvGrpSpPr/>
          <p:nvPr/>
        </p:nvGrpSpPr>
        <p:grpSpPr>
          <a:xfrm>
            <a:off x="8428037" y="1363662"/>
            <a:ext cx="4942137" cy="4213860"/>
            <a:chOff x="-17463" y="2811462"/>
            <a:chExt cx="3664152" cy="3124200"/>
          </a:xfrm>
        </p:grpSpPr>
        <p:sp>
          <p:nvSpPr>
            <p:cNvPr id="23" name="Flowchart: Process 8"/>
            <p:cNvSpPr/>
            <p:nvPr/>
          </p:nvSpPr>
          <p:spPr bwMode="auto">
            <a:xfrm flipH="1" flipV="1">
              <a:off x="-17463" y="281146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p:cNvGrpSpPr/>
            <p:nvPr/>
          </p:nvGrpSpPr>
          <p:grpSpPr>
            <a:xfrm>
              <a:off x="198437" y="3192462"/>
              <a:ext cx="2323026" cy="2259884"/>
              <a:chOff x="870745" y="2095780"/>
              <a:chExt cx="2959613" cy="2879166"/>
            </a:xfrm>
          </p:grpSpPr>
          <p:sp>
            <p:nvSpPr>
              <p:cNvPr id="8" name="Oval 7"/>
              <p:cNvSpPr/>
              <p:nvPr/>
            </p:nvSpPr>
            <p:spPr bwMode="auto">
              <a:xfrm>
                <a:off x="1227495" y="2372083"/>
                <a:ext cx="2326559" cy="2326559"/>
              </a:xfrm>
              <a:prstGeom prst="ellipse">
                <a:avLst/>
              </a:prstGeom>
              <a:solidFill>
                <a:srgbClr val="00B294"/>
              </a:solidFill>
              <a:ln w="34925"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p:nvSpPr>
            <p:spPr bwMode="auto">
              <a:xfrm>
                <a:off x="1992593" y="2095780"/>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3095252" y="3198439"/>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951193" y="3198439"/>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1992593" y="4239840"/>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5111" y="2168458"/>
                <a:ext cx="463495" cy="467232"/>
              </a:xfrm>
              <a:prstGeom prst="rect">
                <a:avLst/>
              </a:prstGeom>
            </p:spPr>
          </p:pic>
          <p:pic>
            <p:nvPicPr>
              <p:cNvPr id="18" name="Picture 1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9474" y="3320957"/>
                <a:ext cx="609181" cy="473808"/>
              </a:xfrm>
              <a:prstGeom prst="rect">
                <a:avLst/>
              </a:prstGeom>
            </p:spPr>
          </p:pic>
          <p:pic>
            <p:nvPicPr>
              <p:cNvPr id="19" name="Picture 18"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0493" y="4431117"/>
                <a:ext cx="589699" cy="455677"/>
              </a:xfrm>
              <a:prstGeom prst="rect">
                <a:avLst/>
              </a:prstGeom>
            </p:spPr>
          </p:pic>
          <p:pic>
            <p:nvPicPr>
              <p:cNvPr id="20" name="Picture 19"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0745" y="3293086"/>
                <a:ext cx="896002" cy="495437"/>
              </a:xfrm>
              <a:prstGeom prst="rect">
                <a:avLst/>
              </a:prstGeom>
            </p:spPr>
          </p:pic>
        </p:grpSp>
      </p:grpSp>
    </p:spTree>
    <p:extLst>
      <p:ext uri="{BB962C8B-B14F-4D97-AF65-F5344CB8AC3E}">
        <p14:creationId xmlns:p14="http://schemas.microsoft.com/office/powerpoint/2010/main" val="375178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Rectangle 157"/>
          <p:cNvSpPr/>
          <p:nvPr/>
        </p:nvSpPr>
        <p:spPr>
          <a:xfrm>
            <a:off x="274639" y="5355147"/>
            <a:ext cx="11887202" cy="1395017"/>
          </a:xfrm>
          <a:prstGeom prst="rect">
            <a:avLst/>
          </a:prstGeom>
          <a:solidFill>
            <a:schemeClr val="bg1">
              <a:lumMod val="95000"/>
            </a:schemeClr>
          </a:solidFill>
          <a:ln w="25400" cap="flat" cmpd="sng" algn="ctr">
            <a:noFill/>
            <a:prstDash val="solid"/>
          </a:ln>
          <a:effectLst/>
        </p:spPr>
        <p:txBody>
          <a:bodyPr lIns="121725" tIns="60862" rIns="121725" bIns="60862" rtlCol="0" anchor="ctr"/>
          <a:lstStyle/>
          <a:p>
            <a:pPr algn="ctr" defTabSz="914400">
              <a:defRPr/>
            </a:pPr>
            <a:endParaRPr lang="en-US" dirty="0"/>
          </a:p>
        </p:txBody>
      </p:sp>
      <p:sp>
        <p:nvSpPr>
          <p:cNvPr id="159" name="TextBox 158"/>
          <p:cNvSpPr txBox="1"/>
          <p:nvPr/>
        </p:nvSpPr>
        <p:spPr>
          <a:xfrm>
            <a:off x="396695" y="5355148"/>
            <a:ext cx="1364797"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t>Language</a:t>
            </a:r>
            <a:endParaRPr lang="en-US" dirty="0"/>
          </a:p>
        </p:txBody>
      </p:sp>
      <p:sp>
        <p:nvSpPr>
          <p:cNvPr id="142" name="Rectangle 141"/>
          <p:cNvSpPr/>
          <p:nvPr/>
        </p:nvSpPr>
        <p:spPr>
          <a:xfrm>
            <a:off x="274639" y="3802062"/>
            <a:ext cx="11887202" cy="1395017"/>
          </a:xfrm>
          <a:prstGeom prst="rect">
            <a:avLst/>
          </a:prstGeom>
          <a:solidFill>
            <a:schemeClr val="bg1">
              <a:lumMod val="95000"/>
            </a:schemeClr>
          </a:solidFill>
          <a:ln w="25400" cap="flat" cmpd="sng" algn="ctr">
            <a:noFill/>
            <a:prstDash val="solid"/>
          </a:ln>
          <a:effectLst/>
        </p:spPr>
        <p:txBody>
          <a:bodyPr lIns="121725" tIns="60862" rIns="121725" bIns="60862" rtlCol="0" anchor="ctr"/>
          <a:lstStyle/>
          <a:p>
            <a:pPr algn="ctr" defTabSz="914400">
              <a:defRPr/>
            </a:pPr>
            <a:endParaRPr lang="en-US" sz="2800" kern="0" dirty="0" smtClean="0">
              <a:gradFill>
                <a:gsLst>
                  <a:gs pos="0">
                    <a:srgbClr val="FFFFFF"/>
                  </a:gs>
                  <a:gs pos="100000">
                    <a:srgbClr val="FFFFFF"/>
                  </a:gs>
                </a:gsLst>
                <a:lin ang="5400000" scaled="0"/>
              </a:gradFill>
            </a:endParaRPr>
          </a:p>
        </p:txBody>
      </p:sp>
      <p:sp>
        <p:nvSpPr>
          <p:cNvPr id="157" name="TextBox 156"/>
          <p:cNvSpPr txBox="1"/>
          <p:nvPr/>
        </p:nvSpPr>
        <p:spPr>
          <a:xfrm>
            <a:off x="396695" y="3802063"/>
            <a:ext cx="1106713"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t>Speech</a:t>
            </a:r>
          </a:p>
        </p:txBody>
      </p:sp>
      <p:sp>
        <p:nvSpPr>
          <p:cNvPr id="125" name="Rectangle 124"/>
          <p:cNvSpPr/>
          <p:nvPr/>
        </p:nvSpPr>
        <p:spPr>
          <a:xfrm>
            <a:off x="274639" y="2278062"/>
            <a:ext cx="11887202" cy="1395017"/>
          </a:xfrm>
          <a:prstGeom prst="rect">
            <a:avLst/>
          </a:prstGeom>
          <a:solidFill>
            <a:schemeClr val="bg1">
              <a:lumMod val="95000"/>
            </a:schemeClr>
          </a:solidFill>
          <a:ln w="25400" cap="flat" cmpd="sng" algn="ctr">
            <a:noFill/>
            <a:prstDash val="solid"/>
          </a:ln>
          <a:effectLst/>
        </p:spPr>
        <p:txBody>
          <a:bodyPr lIns="121725" tIns="60862" rIns="121725" bIns="60862" rtlCol="0" anchor="ctr"/>
          <a:lstStyle/>
          <a:p>
            <a:pPr algn="ctr" defTabSz="914400">
              <a:defRPr/>
            </a:pPr>
            <a:endParaRPr lang="en-US" sz="2800" kern="0" dirty="0" smtClean="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smtClean="0"/>
              <a:t>Microsoft Project Oxford Services</a:t>
            </a:r>
            <a:endParaRPr lang="en-US" dirty="0"/>
          </a:p>
        </p:txBody>
      </p:sp>
      <p:sp>
        <p:nvSpPr>
          <p:cNvPr id="28" name="Rectangle 27"/>
          <p:cNvSpPr/>
          <p:nvPr/>
        </p:nvSpPr>
        <p:spPr>
          <a:xfrm>
            <a:off x="274639" y="1516062"/>
            <a:ext cx="11887202" cy="650695"/>
          </a:xfrm>
          <a:prstGeom prst="rect">
            <a:avLst/>
          </a:prstGeom>
          <a:solidFill>
            <a:srgbClr val="008272"/>
          </a:solidFill>
          <a:ln w="25400" cap="flat" cmpd="sng" algn="ctr">
            <a:noFill/>
            <a:prstDash val="solid"/>
          </a:ln>
          <a:effectLst/>
        </p:spPr>
        <p:txBody>
          <a:bodyPr lIns="121725" tIns="60862" rIns="121725" bIns="60862" rtlCol="0" anchor="ctr"/>
          <a:lstStyle/>
          <a:p>
            <a:pPr algn="ctr" defTabSz="914400">
              <a:defRPr/>
            </a:pPr>
            <a:r>
              <a:rPr lang="en-US" sz="2800" kern="0" dirty="0" smtClean="0">
                <a:gradFill>
                  <a:gsLst>
                    <a:gs pos="0">
                      <a:srgbClr val="FFFFFF"/>
                    </a:gs>
                    <a:gs pos="100000">
                      <a:srgbClr val="FFFFFF"/>
                    </a:gs>
                  </a:gsLst>
                  <a:lin ang="5400000" scaled="0"/>
                </a:gradFill>
              </a:rPr>
              <a:t>PROJECT OXFORD</a:t>
            </a:r>
          </a:p>
        </p:txBody>
      </p:sp>
      <p:grpSp>
        <p:nvGrpSpPr>
          <p:cNvPr id="79" name="SM Face APIs"/>
          <p:cNvGrpSpPr/>
          <p:nvPr/>
        </p:nvGrpSpPr>
        <p:grpSpPr>
          <a:xfrm>
            <a:off x="3371687" y="2791200"/>
            <a:ext cx="2764730" cy="715766"/>
            <a:chOff x="274639" y="2278062"/>
            <a:chExt cx="2764730" cy="715766"/>
          </a:xfrm>
        </p:grpSpPr>
        <p:sp>
          <p:nvSpPr>
            <p:cNvPr id="80" name="Rectangle 79"/>
            <p:cNvSpPr/>
            <p:nvPr/>
          </p:nvSpPr>
          <p:spPr>
            <a:xfrm>
              <a:off x="274639" y="2278062"/>
              <a:ext cx="2764730" cy="715766"/>
            </a:xfrm>
            <a:prstGeom prst="rect">
              <a:avLst/>
            </a:prstGeom>
            <a:solidFill>
              <a:srgbClr val="00B294"/>
            </a:solidFill>
            <a:ln w="9525" cap="flat" cmpd="sng" algn="ctr">
              <a:noFill/>
              <a:prstDash val="solid"/>
            </a:ln>
            <a:effectLst/>
          </p:spPr>
          <p:txBody>
            <a:bodyPr lIns="121725" tIns="60862" rIns="121725" bIns="60862" rtlCol="0" anchor="ctr"/>
            <a:lstStyle/>
            <a:p>
              <a:pPr defTabSz="914400">
                <a:defRPr/>
              </a:pPr>
              <a:r>
                <a:rPr lang="en-US" sz="1600" kern="0" dirty="0" smtClean="0">
                  <a:gradFill>
                    <a:gsLst>
                      <a:gs pos="0">
                        <a:srgbClr val="FFFFFF"/>
                      </a:gs>
                      <a:gs pos="100000">
                        <a:srgbClr val="FFFFFF"/>
                      </a:gs>
                    </a:gsLst>
                    <a:lin ang="5400000" scaled="0"/>
                  </a:gradFill>
                </a:rPr>
                <a:t>Face APIs</a:t>
              </a:r>
            </a:p>
          </p:txBody>
        </p:sp>
        <p:pic>
          <p:nvPicPr>
            <p:cNvPr id="81" name="Picture 80"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4837" y="2345350"/>
              <a:ext cx="576542" cy="581191"/>
            </a:xfrm>
            <a:prstGeom prst="rect">
              <a:avLst/>
            </a:prstGeom>
          </p:spPr>
        </p:pic>
      </p:grpSp>
      <p:grpSp>
        <p:nvGrpSpPr>
          <p:cNvPr id="97" name="SM Vision APIs"/>
          <p:cNvGrpSpPr/>
          <p:nvPr/>
        </p:nvGrpSpPr>
        <p:grpSpPr>
          <a:xfrm>
            <a:off x="503237" y="2791200"/>
            <a:ext cx="2762225" cy="713289"/>
            <a:chOff x="6159201" y="2278062"/>
            <a:chExt cx="2762225" cy="713289"/>
          </a:xfrm>
        </p:grpSpPr>
        <p:sp>
          <p:nvSpPr>
            <p:cNvPr id="98" name="Rectangle 97"/>
            <p:cNvSpPr/>
            <p:nvPr/>
          </p:nvSpPr>
          <p:spPr>
            <a:xfrm>
              <a:off x="6159201" y="2278062"/>
              <a:ext cx="2762225" cy="713289"/>
            </a:xfrm>
            <a:prstGeom prst="rect">
              <a:avLst/>
            </a:prstGeom>
            <a:solidFill>
              <a:srgbClr val="00B294"/>
            </a:solidFill>
            <a:ln w="9525" cap="flat" cmpd="sng" algn="ctr">
              <a:noFill/>
              <a:prstDash val="solid"/>
            </a:ln>
            <a:effectLst/>
          </p:spPr>
          <p:txBody>
            <a:bodyPr lIns="121725" tIns="60862" rIns="121725" bIns="60862" rtlCol="0" anchor="ctr"/>
            <a:lstStyle/>
            <a:p>
              <a:pPr defTabSz="914400">
                <a:defRPr/>
              </a:pPr>
              <a:r>
                <a:rPr lang="en-US" sz="1600" kern="0" dirty="0" smtClean="0">
                  <a:gradFill>
                    <a:gsLst>
                      <a:gs pos="0">
                        <a:srgbClr val="FFFFFF"/>
                      </a:gs>
                      <a:gs pos="100000">
                        <a:srgbClr val="FFFFFF"/>
                      </a:gs>
                    </a:gsLst>
                    <a:lin ang="5400000" scaled="0"/>
                  </a:gradFill>
                </a:rPr>
                <a:t>Vision APIs</a:t>
              </a:r>
            </a:p>
          </p:txBody>
        </p:sp>
        <p:pic>
          <p:nvPicPr>
            <p:cNvPr id="99" name="Picture 98"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3109" y="2351298"/>
              <a:ext cx="733528" cy="566817"/>
            </a:xfrm>
            <a:prstGeom prst="rect">
              <a:avLst/>
            </a:prstGeom>
          </p:spPr>
        </p:pic>
      </p:grpSp>
      <p:grpSp>
        <p:nvGrpSpPr>
          <p:cNvPr id="100" name="SM LUIS"/>
          <p:cNvGrpSpPr/>
          <p:nvPr/>
        </p:nvGrpSpPr>
        <p:grpSpPr>
          <a:xfrm>
            <a:off x="3380575" y="5887355"/>
            <a:ext cx="3134189" cy="715766"/>
            <a:chOff x="9027652" y="2278062"/>
            <a:chExt cx="3134189" cy="715766"/>
          </a:xfrm>
        </p:grpSpPr>
        <p:sp>
          <p:nvSpPr>
            <p:cNvPr id="101" name="Rectangle 100"/>
            <p:cNvSpPr/>
            <p:nvPr/>
          </p:nvSpPr>
          <p:spPr>
            <a:xfrm>
              <a:off x="9027652" y="2278062"/>
              <a:ext cx="3134189" cy="715766"/>
            </a:xfrm>
            <a:prstGeom prst="rect">
              <a:avLst/>
            </a:prstGeom>
            <a:solidFill>
              <a:srgbClr val="00B294"/>
            </a:solidFill>
            <a:ln w="9525" cap="flat" cmpd="sng" algn="ctr">
              <a:noFill/>
              <a:prstDash val="solid"/>
            </a:ln>
            <a:effectLst/>
          </p:spPr>
          <p:txBody>
            <a:bodyPr lIns="121725" tIns="60862" rIns="121725" bIns="60862" rtlCol="0" anchor="ctr"/>
            <a:lstStyle/>
            <a:p>
              <a:pPr defTabSz="914400">
                <a:defRPr/>
              </a:pPr>
              <a:r>
                <a:rPr lang="en-US" sz="1600" kern="0" dirty="0" smtClean="0">
                  <a:gradFill>
                    <a:gsLst>
                      <a:gs pos="0">
                        <a:srgbClr val="FFFFFF"/>
                      </a:gs>
                      <a:gs pos="100000">
                        <a:srgbClr val="FFFFFF"/>
                      </a:gs>
                    </a:gsLst>
                    <a:lin ang="5400000" scaled="0"/>
                  </a:gradFill>
                </a:rPr>
                <a:t>LUIS</a:t>
              </a:r>
            </a:p>
            <a:p>
              <a:pPr defTabSz="914400">
                <a:defRPr/>
              </a:pPr>
              <a:r>
                <a:rPr lang="en-US" sz="1100" kern="0" dirty="0" smtClean="0">
                  <a:gradFill>
                    <a:gsLst>
                      <a:gs pos="0">
                        <a:srgbClr val="FFFFFF"/>
                      </a:gs>
                      <a:gs pos="100000">
                        <a:srgbClr val="FFFFFF"/>
                      </a:gs>
                    </a:gsLst>
                    <a:lin ang="5400000" scaled="0"/>
                  </a:gradFill>
                </a:rPr>
                <a:t>(Language Understanding </a:t>
              </a:r>
              <a:br>
                <a:rPr lang="en-US" sz="1100" kern="0" dirty="0" smtClean="0">
                  <a:gradFill>
                    <a:gsLst>
                      <a:gs pos="0">
                        <a:srgbClr val="FFFFFF"/>
                      </a:gs>
                      <a:gs pos="100000">
                        <a:srgbClr val="FFFFFF"/>
                      </a:gs>
                    </a:gsLst>
                    <a:lin ang="5400000" scaled="0"/>
                  </a:gradFill>
                </a:rPr>
              </a:br>
              <a:r>
                <a:rPr lang="en-US" sz="1100" kern="0" dirty="0" smtClean="0">
                  <a:gradFill>
                    <a:gsLst>
                      <a:gs pos="0">
                        <a:srgbClr val="FFFFFF"/>
                      </a:gs>
                      <a:gs pos="100000">
                        <a:srgbClr val="FFFFFF"/>
                      </a:gs>
                    </a:gsLst>
                    <a:lin ang="5400000" scaled="0"/>
                  </a:gradFill>
                </a:rPr>
                <a:t>Intelligent Service)</a:t>
              </a:r>
            </a:p>
          </p:txBody>
        </p:sp>
        <p:pic>
          <p:nvPicPr>
            <p:cNvPr id="102" name="Picture 101"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64736" y="2327808"/>
              <a:ext cx="1114539" cy="616275"/>
            </a:xfrm>
            <a:prstGeom prst="rect">
              <a:avLst/>
            </a:prstGeom>
          </p:spPr>
        </p:pic>
      </p:grpSp>
      <p:grpSp>
        <p:nvGrpSpPr>
          <p:cNvPr id="103" name="SM Speech APIs"/>
          <p:cNvGrpSpPr/>
          <p:nvPr/>
        </p:nvGrpSpPr>
        <p:grpSpPr>
          <a:xfrm>
            <a:off x="511174" y="4305496"/>
            <a:ext cx="2762225" cy="715766"/>
            <a:chOff x="3145595" y="2278062"/>
            <a:chExt cx="2907380" cy="715766"/>
          </a:xfrm>
        </p:grpSpPr>
        <p:sp>
          <p:nvSpPr>
            <p:cNvPr id="104" name="Rectangle 103"/>
            <p:cNvSpPr/>
            <p:nvPr/>
          </p:nvSpPr>
          <p:spPr>
            <a:xfrm>
              <a:off x="3145595" y="2278062"/>
              <a:ext cx="2907380" cy="715766"/>
            </a:xfrm>
            <a:prstGeom prst="rect">
              <a:avLst/>
            </a:prstGeom>
            <a:solidFill>
              <a:srgbClr val="00B294"/>
            </a:solidFill>
            <a:ln w="9525" cap="flat" cmpd="sng" algn="ctr">
              <a:noFill/>
              <a:prstDash val="solid"/>
            </a:ln>
            <a:effectLst/>
          </p:spPr>
          <p:txBody>
            <a:bodyPr lIns="121725" tIns="60862" rIns="121725" bIns="60862" rtlCol="0" anchor="ctr"/>
            <a:lstStyle/>
            <a:p>
              <a:pPr defTabSz="914400">
                <a:defRPr/>
              </a:pPr>
              <a:r>
                <a:rPr lang="en-US" sz="1600" kern="0" dirty="0" smtClean="0">
                  <a:gradFill>
                    <a:gsLst>
                      <a:gs pos="0">
                        <a:srgbClr val="FFFFFF"/>
                      </a:gs>
                      <a:gs pos="100000">
                        <a:srgbClr val="FFFFFF"/>
                      </a:gs>
                    </a:gsLst>
                    <a:lin ang="5400000" scaled="0"/>
                  </a:gradFill>
                </a:rPr>
                <a:t>Speech APIs</a:t>
              </a:r>
            </a:p>
          </p:txBody>
        </p:sp>
        <p:pic>
          <p:nvPicPr>
            <p:cNvPr id="105" name="Picture 104"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4014" y="2341260"/>
              <a:ext cx="757762" cy="589371"/>
            </a:xfrm>
            <a:prstGeom prst="rect">
              <a:avLst/>
            </a:prstGeom>
          </p:spPr>
        </p:pic>
      </p:grpSp>
      <p:grpSp>
        <p:nvGrpSpPr>
          <p:cNvPr id="106" name="SM Face APIs"/>
          <p:cNvGrpSpPr/>
          <p:nvPr/>
        </p:nvGrpSpPr>
        <p:grpSpPr>
          <a:xfrm>
            <a:off x="6273586" y="2789061"/>
            <a:ext cx="2764730" cy="715766"/>
            <a:chOff x="274639" y="2278062"/>
            <a:chExt cx="2764730" cy="715766"/>
          </a:xfrm>
        </p:grpSpPr>
        <p:sp>
          <p:nvSpPr>
            <p:cNvPr id="107" name="Rectangle 106"/>
            <p:cNvSpPr/>
            <p:nvPr/>
          </p:nvSpPr>
          <p:spPr>
            <a:xfrm>
              <a:off x="274639" y="2278062"/>
              <a:ext cx="2764730" cy="715766"/>
            </a:xfrm>
            <a:prstGeom prst="rect">
              <a:avLst/>
            </a:prstGeom>
            <a:solidFill>
              <a:srgbClr val="00B294"/>
            </a:solidFill>
            <a:ln w="9525" cap="flat" cmpd="sng" algn="ctr">
              <a:noFill/>
              <a:prstDash val="solid"/>
            </a:ln>
            <a:effectLst/>
          </p:spPr>
          <p:txBody>
            <a:bodyPr lIns="121725" tIns="60862" rIns="121725" bIns="60862" rtlCol="0" anchor="ctr"/>
            <a:lstStyle/>
            <a:p>
              <a:pPr defTabSz="914400">
                <a:defRPr/>
              </a:pPr>
              <a:r>
                <a:rPr lang="en-US" sz="1600" kern="0" dirty="0" smtClean="0">
                  <a:gradFill>
                    <a:gsLst>
                      <a:gs pos="0">
                        <a:srgbClr val="FFFFFF"/>
                      </a:gs>
                      <a:gs pos="100000">
                        <a:srgbClr val="FFFFFF"/>
                      </a:gs>
                    </a:gsLst>
                    <a:lin ang="5400000" scaled="0"/>
                  </a:gradFill>
                </a:rPr>
                <a:t>Emotion APIs</a:t>
              </a:r>
            </a:p>
          </p:txBody>
        </p:sp>
        <p:pic>
          <p:nvPicPr>
            <p:cNvPr id="108" name="Picture 10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4837" y="2345350"/>
              <a:ext cx="576542" cy="581191"/>
            </a:xfrm>
            <a:prstGeom prst="rect">
              <a:avLst/>
            </a:prstGeom>
          </p:spPr>
        </p:pic>
      </p:grpSp>
      <p:pic>
        <p:nvPicPr>
          <p:cNvPr id="1026" name="Picture 2" descr="https://www.projectoxford.ai/images/bright/emotion/EmotionAPI.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97584" y="2809526"/>
            <a:ext cx="1093147" cy="664503"/>
          </a:xfrm>
          <a:prstGeom prst="rect">
            <a:avLst/>
          </a:prstGeom>
          <a:noFill/>
          <a:extLst>
            <a:ext uri="{909E8E84-426E-40DD-AFC4-6F175D3DCCD1}">
              <a14:hiddenFill xmlns:a14="http://schemas.microsoft.com/office/drawing/2010/main">
                <a:solidFill>
                  <a:srgbClr val="FFFFFF"/>
                </a:solidFill>
              </a14:hiddenFill>
            </a:ext>
          </a:extLst>
        </p:spPr>
      </p:pic>
      <p:grpSp>
        <p:nvGrpSpPr>
          <p:cNvPr id="109" name="SM Face APIs"/>
          <p:cNvGrpSpPr/>
          <p:nvPr/>
        </p:nvGrpSpPr>
        <p:grpSpPr>
          <a:xfrm>
            <a:off x="9144858" y="2798878"/>
            <a:ext cx="2764730" cy="715766"/>
            <a:chOff x="274639" y="2278062"/>
            <a:chExt cx="2764730" cy="715766"/>
          </a:xfrm>
        </p:grpSpPr>
        <p:sp>
          <p:nvSpPr>
            <p:cNvPr id="110" name="Rectangle 109"/>
            <p:cNvSpPr/>
            <p:nvPr/>
          </p:nvSpPr>
          <p:spPr>
            <a:xfrm>
              <a:off x="274639" y="2278062"/>
              <a:ext cx="2764730" cy="715766"/>
            </a:xfrm>
            <a:prstGeom prst="rect">
              <a:avLst/>
            </a:prstGeom>
            <a:solidFill>
              <a:srgbClr val="00B294"/>
            </a:solidFill>
            <a:ln w="9525" cap="flat" cmpd="sng" algn="ctr">
              <a:noFill/>
              <a:prstDash val="solid"/>
            </a:ln>
            <a:effectLst/>
          </p:spPr>
          <p:txBody>
            <a:bodyPr lIns="121725" tIns="60862" rIns="121725" bIns="60862" rtlCol="0" anchor="ctr"/>
            <a:lstStyle/>
            <a:p>
              <a:pPr defTabSz="914400">
                <a:defRPr/>
              </a:pPr>
              <a:r>
                <a:rPr lang="en-US" sz="1600" kern="0" dirty="0" smtClean="0">
                  <a:gradFill>
                    <a:gsLst>
                      <a:gs pos="0">
                        <a:srgbClr val="FFFFFF"/>
                      </a:gs>
                      <a:gs pos="100000">
                        <a:srgbClr val="FFFFFF"/>
                      </a:gs>
                    </a:gsLst>
                    <a:lin ang="5400000" scaled="0"/>
                  </a:gradFill>
                </a:rPr>
                <a:t>Video APIs</a:t>
              </a:r>
            </a:p>
          </p:txBody>
        </p:sp>
        <p:pic>
          <p:nvPicPr>
            <p:cNvPr id="111" name="Picture 110"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4837" y="2345350"/>
              <a:ext cx="576542" cy="581191"/>
            </a:xfrm>
            <a:prstGeom prst="rect">
              <a:avLst/>
            </a:prstGeom>
          </p:spPr>
        </p:pic>
      </p:grpSp>
      <p:pic>
        <p:nvPicPr>
          <p:cNvPr id="1028" name="Picture 4" descr="https://www.projectoxford.ai/images/bright/video/VideoAPI.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66498" y="2798878"/>
            <a:ext cx="1128183" cy="685800"/>
          </a:xfrm>
          <a:prstGeom prst="rect">
            <a:avLst/>
          </a:prstGeom>
          <a:noFill/>
          <a:extLst>
            <a:ext uri="{909E8E84-426E-40DD-AFC4-6F175D3DCCD1}">
              <a14:hiddenFill xmlns:a14="http://schemas.microsoft.com/office/drawing/2010/main">
                <a:solidFill>
                  <a:srgbClr val="FFFFFF"/>
                </a:solidFill>
              </a14:hiddenFill>
            </a:ext>
          </a:extLst>
        </p:spPr>
      </p:pic>
      <p:grpSp>
        <p:nvGrpSpPr>
          <p:cNvPr id="113" name="SM Face APIs"/>
          <p:cNvGrpSpPr/>
          <p:nvPr/>
        </p:nvGrpSpPr>
        <p:grpSpPr>
          <a:xfrm>
            <a:off x="3380575" y="4307203"/>
            <a:ext cx="2764730" cy="715766"/>
            <a:chOff x="274639" y="2278062"/>
            <a:chExt cx="2764730" cy="715766"/>
          </a:xfrm>
        </p:grpSpPr>
        <p:sp>
          <p:nvSpPr>
            <p:cNvPr id="114" name="Rectangle 113"/>
            <p:cNvSpPr/>
            <p:nvPr/>
          </p:nvSpPr>
          <p:spPr>
            <a:xfrm>
              <a:off x="274639" y="2278062"/>
              <a:ext cx="2764730" cy="715766"/>
            </a:xfrm>
            <a:prstGeom prst="rect">
              <a:avLst/>
            </a:prstGeom>
            <a:solidFill>
              <a:srgbClr val="00B294"/>
            </a:solidFill>
            <a:ln w="9525" cap="flat" cmpd="sng" algn="ctr">
              <a:noFill/>
              <a:prstDash val="solid"/>
            </a:ln>
            <a:effectLst/>
          </p:spPr>
          <p:txBody>
            <a:bodyPr lIns="121725" tIns="60862" rIns="121725" bIns="60862" rtlCol="0" anchor="ctr"/>
            <a:lstStyle/>
            <a:p>
              <a:pPr defTabSz="914400">
                <a:defRPr/>
              </a:pPr>
              <a:r>
                <a:rPr lang="en-US" sz="1600" kern="0" dirty="0" smtClean="0">
                  <a:gradFill>
                    <a:gsLst>
                      <a:gs pos="0">
                        <a:srgbClr val="FFFFFF"/>
                      </a:gs>
                      <a:gs pos="100000">
                        <a:srgbClr val="FFFFFF"/>
                      </a:gs>
                    </a:gsLst>
                    <a:lin ang="5400000" scaled="0"/>
                  </a:gradFill>
                </a:rPr>
                <a:t>Speaker </a:t>
              </a:r>
              <a:br>
                <a:rPr lang="en-US" sz="1600" kern="0" dirty="0" smtClean="0">
                  <a:gradFill>
                    <a:gsLst>
                      <a:gs pos="0">
                        <a:srgbClr val="FFFFFF"/>
                      </a:gs>
                      <a:gs pos="100000">
                        <a:srgbClr val="FFFFFF"/>
                      </a:gs>
                    </a:gsLst>
                    <a:lin ang="5400000" scaled="0"/>
                  </a:gradFill>
                </a:rPr>
              </a:br>
              <a:r>
                <a:rPr lang="en-US" sz="1600" kern="0" dirty="0" smtClean="0">
                  <a:gradFill>
                    <a:gsLst>
                      <a:gs pos="0">
                        <a:srgbClr val="FFFFFF"/>
                      </a:gs>
                      <a:gs pos="100000">
                        <a:srgbClr val="FFFFFF"/>
                      </a:gs>
                    </a:gsLst>
                    <a:lin ang="5400000" scaled="0"/>
                  </a:gradFill>
                </a:rPr>
                <a:t>Recognition</a:t>
              </a:r>
            </a:p>
          </p:txBody>
        </p:sp>
        <p:pic>
          <p:nvPicPr>
            <p:cNvPr id="115" name="Picture 11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4837" y="2345350"/>
              <a:ext cx="576542" cy="581191"/>
            </a:xfrm>
            <a:prstGeom prst="rect">
              <a:avLst/>
            </a:prstGeom>
          </p:spPr>
        </p:pic>
      </p:grpSp>
      <p:pic>
        <p:nvPicPr>
          <p:cNvPr id="1030" name="Picture 6" descr="https://www.projectoxford.ai/images/bright/spid/spid.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94587" y="4359499"/>
            <a:ext cx="1066800" cy="648487"/>
          </a:xfrm>
          <a:prstGeom prst="rect">
            <a:avLst/>
          </a:prstGeom>
          <a:noFill/>
          <a:extLst>
            <a:ext uri="{909E8E84-426E-40DD-AFC4-6F175D3DCCD1}">
              <a14:hiddenFill xmlns:a14="http://schemas.microsoft.com/office/drawing/2010/main">
                <a:solidFill>
                  <a:srgbClr val="FFFFFF"/>
                </a:solidFill>
              </a14:hiddenFill>
            </a:ext>
          </a:extLst>
        </p:spPr>
      </p:pic>
      <p:grpSp>
        <p:nvGrpSpPr>
          <p:cNvPr id="121" name="SM Face APIs"/>
          <p:cNvGrpSpPr/>
          <p:nvPr/>
        </p:nvGrpSpPr>
        <p:grpSpPr>
          <a:xfrm>
            <a:off x="6283572" y="4298951"/>
            <a:ext cx="2764730" cy="715766"/>
            <a:chOff x="274639" y="2278062"/>
            <a:chExt cx="2764730" cy="715766"/>
          </a:xfrm>
        </p:grpSpPr>
        <p:sp>
          <p:nvSpPr>
            <p:cNvPr id="122" name="Rectangle 121"/>
            <p:cNvSpPr/>
            <p:nvPr/>
          </p:nvSpPr>
          <p:spPr>
            <a:xfrm>
              <a:off x="274639" y="2278062"/>
              <a:ext cx="2764730" cy="715766"/>
            </a:xfrm>
            <a:prstGeom prst="rect">
              <a:avLst/>
            </a:prstGeom>
            <a:solidFill>
              <a:srgbClr val="00B294"/>
            </a:solidFill>
            <a:ln w="9525" cap="flat" cmpd="sng" algn="ctr">
              <a:noFill/>
              <a:prstDash val="solid"/>
            </a:ln>
            <a:effectLst/>
          </p:spPr>
          <p:txBody>
            <a:bodyPr lIns="121725" tIns="60862" rIns="121725" bIns="60862" rtlCol="0" anchor="ctr"/>
            <a:lstStyle/>
            <a:p>
              <a:pPr defTabSz="914400">
                <a:defRPr/>
              </a:pPr>
              <a:r>
                <a:rPr lang="en-US" sz="1600" kern="0" dirty="0" smtClean="0">
                  <a:gradFill>
                    <a:gsLst>
                      <a:gs pos="0">
                        <a:srgbClr val="FFFFFF"/>
                      </a:gs>
                      <a:gs pos="100000">
                        <a:srgbClr val="FFFFFF"/>
                      </a:gs>
                    </a:gsLst>
                    <a:lin ang="5400000" scaled="0"/>
                  </a:gradFill>
                </a:rPr>
                <a:t>CRIS</a:t>
              </a:r>
              <a:r>
                <a:rPr lang="en-US" sz="1200" kern="0" dirty="0" smtClean="0">
                  <a:gradFill>
                    <a:gsLst>
                      <a:gs pos="0">
                        <a:srgbClr val="FFFFFF"/>
                      </a:gs>
                      <a:gs pos="100000">
                        <a:srgbClr val="FFFFFF"/>
                      </a:gs>
                    </a:gsLst>
                    <a:lin ang="5400000" scaled="0"/>
                  </a:gradFill>
                </a:rPr>
                <a:t/>
              </a:r>
              <a:br>
                <a:rPr lang="en-US" sz="1200" kern="0" dirty="0" smtClean="0">
                  <a:gradFill>
                    <a:gsLst>
                      <a:gs pos="0">
                        <a:srgbClr val="FFFFFF"/>
                      </a:gs>
                      <a:gs pos="100000">
                        <a:srgbClr val="FFFFFF"/>
                      </a:gs>
                    </a:gsLst>
                    <a:lin ang="5400000" scaled="0"/>
                  </a:gradFill>
                </a:rPr>
              </a:br>
              <a:r>
                <a:rPr lang="en-US" sz="1200" kern="0" dirty="0" smtClean="0">
                  <a:gradFill>
                    <a:gsLst>
                      <a:gs pos="0">
                        <a:srgbClr val="FFFFFF"/>
                      </a:gs>
                      <a:gs pos="100000">
                        <a:srgbClr val="FFFFFF"/>
                      </a:gs>
                    </a:gsLst>
                    <a:lin ang="5400000" scaled="0"/>
                  </a:gradFill>
                </a:rPr>
                <a:t>(Custom Recognition</a:t>
              </a:r>
              <a:br>
                <a:rPr lang="en-US" sz="1200" kern="0" dirty="0" smtClean="0">
                  <a:gradFill>
                    <a:gsLst>
                      <a:gs pos="0">
                        <a:srgbClr val="FFFFFF"/>
                      </a:gs>
                      <a:gs pos="100000">
                        <a:srgbClr val="FFFFFF"/>
                      </a:gs>
                    </a:gsLst>
                    <a:lin ang="5400000" scaled="0"/>
                  </a:gradFill>
                </a:rPr>
              </a:br>
              <a:r>
                <a:rPr lang="en-US" sz="1200" kern="0" dirty="0" smtClean="0">
                  <a:gradFill>
                    <a:gsLst>
                      <a:gs pos="0">
                        <a:srgbClr val="FFFFFF"/>
                      </a:gs>
                      <a:gs pos="100000">
                        <a:srgbClr val="FFFFFF"/>
                      </a:gs>
                    </a:gsLst>
                    <a:lin ang="5400000" scaled="0"/>
                  </a:gradFill>
                </a:rPr>
                <a:t> Intelligent Service)</a:t>
              </a:r>
              <a:endParaRPr lang="en-US" sz="1600" kern="0" dirty="0" smtClean="0">
                <a:gradFill>
                  <a:gsLst>
                    <a:gs pos="0">
                      <a:srgbClr val="FFFFFF"/>
                    </a:gs>
                    <a:gs pos="100000">
                      <a:srgbClr val="FFFFFF"/>
                    </a:gs>
                  </a:gsLst>
                  <a:lin ang="5400000" scaled="0"/>
                </a:gradFill>
              </a:endParaRPr>
            </a:p>
          </p:txBody>
        </p:sp>
        <p:pic>
          <p:nvPicPr>
            <p:cNvPr id="123" name="Picture 12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4837" y="2345350"/>
              <a:ext cx="576542" cy="581191"/>
            </a:xfrm>
            <a:prstGeom prst="rect">
              <a:avLst/>
            </a:prstGeom>
          </p:spPr>
        </p:pic>
      </p:grpSp>
      <p:pic>
        <p:nvPicPr>
          <p:cNvPr id="1032" name="Picture 8" descr="https://www.projectoxford.ai/images/bright/cris/cris.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73784" y="4305496"/>
            <a:ext cx="1155943" cy="7026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96695" y="2278063"/>
            <a:ext cx="986489"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t>Vision</a:t>
            </a:r>
          </a:p>
        </p:txBody>
      </p:sp>
      <p:sp>
        <p:nvSpPr>
          <p:cNvPr id="161" name="Rectangle 160"/>
          <p:cNvSpPr/>
          <p:nvPr/>
        </p:nvSpPr>
        <p:spPr>
          <a:xfrm>
            <a:off x="547667" y="5887355"/>
            <a:ext cx="2717795" cy="715766"/>
          </a:xfrm>
          <a:prstGeom prst="rect">
            <a:avLst/>
          </a:prstGeom>
          <a:solidFill>
            <a:srgbClr val="00B294"/>
          </a:solidFill>
          <a:ln w="9525" cap="flat" cmpd="sng" algn="ctr">
            <a:noFill/>
            <a:prstDash val="solid"/>
          </a:ln>
          <a:effectLst/>
        </p:spPr>
        <p:txBody>
          <a:bodyPr lIns="121725" tIns="60862" rIns="121725" bIns="60862" rtlCol="0" anchor="ctr"/>
          <a:lstStyle/>
          <a:p>
            <a:pPr defTabSz="914400">
              <a:defRPr/>
            </a:pPr>
            <a:r>
              <a:rPr lang="en-US" sz="1600" kern="0" dirty="0" smtClean="0">
                <a:gradFill>
                  <a:gsLst>
                    <a:gs pos="0">
                      <a:srgbClr val="FFFFFF"/>
                    </a:gs>
                    <a:gs pos="100000">
                      <a:srgbClr val="FFFFFF"/>
                    </a:gs>
                  </a:gsLst>
                  <a:lin ang="5400000" scaled="0"/>
                </a:gradFill>
              </a:rPr>
              <a:t>Spell Check APIs</a:t>
            </a:r>
          </a:p>
        </p:txBody>
      </p:sp>
      <p:pic>
        <p:nvPicPr>
          <p:cNvPr id="1034" name="Picture 10" descr="https://www.projectoxford.ai/images/bright/spellcheck/SpellCheckAPI.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53299" y="6011862"/>
            <a:ext cx="825224" cy="501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4156919"/>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ctangle 124"/>
          <p:cNvSpPr/>
          <p:nvPr/>
        </p:nvSpPr>
        <p:spPr>
          <a:xfrm>
            <a:off x="274639" y="2278062"/>
            <a:ext cx="11887202" cy="1395017"/>
          </a:xfrm>
          <a:prstGeom prst="rect">
            <a:avLst/>
          </a:prstGeom>
          <a:solidFill>
            <a:schemeClr val="bg1">
              <a:lumMod val="95000"/>
            </a:schemeClr>
          </a:solidFill>
          <a:ln w="25400" cap="flat" cmpd="sng" algn="ctr">
            <a:noFill/>
            <a:prstDash val="solid"/>
          </a:ln>
          <a:effectLst/>
        </p:spPr>
        <p:txBody>
          <a:bodyPr lIns="121725" tIns="60862" rIns="121725" bIns="60862" rtlCol="0" anchor="ctr"/>
          <a:lstStyle/>
          <a:p>
            <a:pPr algn="ctr" defTabSz="914400">
              <a:defRPr/>
            </a:pPr>
            <a:endParaRPr lang="en-US" sz="2800" kern="0" dirty="0" smtClean="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smtClean="0"/>
              <a:t>Microsoft Project Oxford Services</a:t>
            </a:r>
            <a:endParaRPr lang="en-US" dirty="0"/>
          </a:p>
        </p:txBody>
      </p:sp>
      <p:sp>
        <p:nvSpPr>
          <p:cNvPr id="28" name="Rectangle 27"/>
          <p:cNvSpPr/>
          <p:nvPr/>
        </p:nvSpPr>
        <p:spPr>
          <a:xfrm>
            <a:off x="274639" y="1516062"/>
            <a:ext cx="11887202" cy="650695"/>
          </a:xfrm>
          <a:prstGeom prst="rect">
            <a:avLst/>
          </a:prstGeom>
          <a:solidFill>
            <a:srgbClr val="008272"/>
          </a:solidFill>
          <a:ln w="25400" cap="flat" cmpd="sng" algn="ctr">
            <a:noFill/>
            <a:prstDash val="solid"/>
          </a:ln>
          <a:effectLst/>
        </p:spPr>
        <p:txBody>
          <a:bodyPr lIns="121725" tIns="60862" rIns="121725" bIns="60862" rtlCol="0" anchor="ctr"/>
          <a:lstStyle/>
          <a:p>
            <a:pPr algn="ctr" defTabSz="914400">
              <a:defRPr/>
            </a:pPr>
            <a:r>
              <a:rPr lang="en-US" sz="2800" kern="0" dirty="0" smtClean="0">
                <a:gradFill>
                  <a:gsLst>
                    <a:gs pos="0">
                      <a:srgbClr val="FFFFFF"/>
                    </a:gs>
                    <a:gs pos="100000">
                      <a:srgbClr val="FFFFFF"/>
                    </a:gs>
                  </a:gsLst>
                  <a:lin ang="5400000" scaled="0"/>
                </a:gradFill>
              </a:rPr>
              <a:t>PROJECT OXFORD</a:t>
            </a:r>
          </a:p>
        </p:txBody>
      </p:sp>
      <p:grpSp>
        <p:nvGrpSpPr>
          <p:cNvPr id="79" name="SM Face APIs"/>
          <p:cNvGrpSpPr/>
          <p:nvPr/>
        </p:nvGrpSpPr>
        <p:grpSpPr>
          <a:xfrm>
            <a:off x="3371687" y="2791200"/>
            <a:ext cx="2764730" cy="715766"/>
            <a:chOff x="274639" y="2278062"/>
            <a:chExt cx="2764730" cy="715766"/>
          </a:xfrm>
        </p:grpSpPr>
        <p:sp>
          <p:nvSpPr>
            <p:cNvPr id="80" name="Rectangle 79"/>
            <p:cNvSpPr/>
            <p:nvPr/>
          </p:nvSpPr>
          <p:spPr>
            <a:xfrm>
              <a:off x="274639" y="2278062"/>
              <a:ext cx="2764730" cy="715766"/>
            </a:xfrm>
            <a:prstGeom prst="rect">
              <a:avLst/>
            </a:prstGeom>
            <a:solidFill>
              <a:srgbClr val="00B294"/>
            </a:solidFill>
            <a:ln w="9525" cap="flat" cmpd="sng" algn="ctr">
              <a:noFill/>
              <a:prstDash val="solid"/>
            </a:ln>
            <a:effectLst/>
          </p:spPr>
          <p:txBody>
            <a:bodyPr lIns="121725" tIns="60862" rIns="121725" bIns="60862" rtlCol="0" anchor="ctr"/>
            <a:lstStyle/>
            <a:p>
              <a:pPr defTabSz="914400">
                <a:defRPr/>
              </a:pPr>
              <a:r>
                <a:rPr lang="en-US" sz="1600" kern="0" dirty="0" smtClean="0">
                  <a:gradFill>
                    <a:gsLst>
                      <a:gs pos="0">
                        <a:srgbClr val="FFFFFF"/>
                      </a:gs>
                      <a:gs pos="100000">
                        <a:srgbClr val="FFFFFF"/>
                      </a:gs>
                    </a:gsLst>
                    <a:lin ang="5400000" scaled="0"/>
                  </a:gradFill>
                </a:rPr>
                <a:t>Face APIs</a:t>
              </a:r>
            </a:p>
          </p:txBody>
        </p:sp>
        <p:pic>
          <p:nvPicPr>
            <p:cNvPr id="81" name="Picture 80"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4837" y="2345350"/>
              <a:ext cx="576542" cy="581191"/>
            </a:xfrm>
            <a:prstGeom prst="rect">
              <a:avLst/>
            </a:prstGeom>
          </p:spPr>
        </p:pic>
      </p:grpSp>
      <p:grpSp>
        <p:nvGrpSpPr>
          <p:cNvPr id="97" name="SM Vision APIs"/>
          <p:cNvGrpSpPr/>
          <p:nvPr/>
        </p:nvGrpSpPr>
        <p:grpSpPr>
          <a:xfrm>
            <a:off x="503237" y="2791200"/>
            <a:ext cx="2762225" cy="713289"/>
            <a:chOff x="6159201" y="2278062"/>
            <a:chExt cx="2762225" cy="713289"/>
          </a:xfrm>
        </p:grpSpPr>
        <p:sp>
          <p:nvSpPr>
            <p:cNvPr id="98" name="Rectangle 97"/>
            <p:cNvSpPr/>
            <p:nvPr/>
          </p:nvSpPr>
          <p:spPr>
            <a:xfrm>
              <a:off x="6159201" y="2278062"/>
              <a:ext cx="2762225" cy="713289"/>
            </a:xfrm>
            <a:prstGeom prst="rect">
              <a:avLst/>
            </a:prstGeom>
            <a:solidFill>
              <a:srgbClr val="00B294"/>
            </a:solidFill>
            <a:ln w="9525" cap="flat" cmpd="sng" algn="ctr">
              <a:noFill/>
              <a:prstDash val="solid"/>
            </a:ln>
            <a:effectLst/>
          </p:spPr>
          <p:txBody>
            <a:bodyPr lIns="121725" tIns="60862" rIns="121725" bIns="60862" rtlCol="0" anchor="ctr"/>
            <a:lstStyle/>
            <a:p>
              <a:pPr defTabSz="914400">
                <a:defRPr/>
              </a:pPr>
              <a:r>
                <a:rPr lang="en-US" sz="1600" kern="0" dirty="0" smtClean="0">
                  <a:gradFill>
                    <a:gsLst>
                      <a:gs pos="0">
                        <a:srgbClr val="FFFFFF"/>
                      </a:gs>
                      <a:gs pos="100000">
                        <a:srgbClr val="FFFFFF"/>
                      </a:gs>
                    </a:gsLst>
                    <a:lin ang="5400000" scaled="0"/>
                  </a:gradFill>
                </a:rPr>
                <a:t>Vision APIs</a:t>
              </a:r>
            </a:p>
          </p:txBody>
        </p:sp>
        <p:pic>
          <p:nvPicPr>
            <p:cNvPr id="99" name="Picture 98"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3109" y="2351298"/>
              <a:ext cx="733528" cy="566817"/>
            </a:xfrm>
            <a:prstGeom prst="rect">
              <a:avLst/>
            </a:prstGeom>
          </p:spPr>
        </p:pic>
      </p:grpSp>
      <p:grpSp>
        <p:nvGrpSpPr>
          <p:cNvPr id="106" name="SM Face APIs"/>
          <p:cNvGrpSpPr/>
          <p:nvPr/>
        </p:nvGrpSpPr>
        <p:grpSpPr>
          <a:xfrm>
            <a:off x="6273586" y="2789061"/>
            <a:ext cx="2764730" cy="715766"/>
            <a:chOff x="274639" y="2278062"/>
            <a:chExt cx="2764730" cy="715766"/>
          </a:xfrm>
        </p:grpSpPr>
        <p:sp>
          <p:nvSpPr>
            <p:cNvPr id="107" name="Rectangle 106"/>
            <p:cNvSpPr/>
            <p:nvPr/>
          </p:nvSpPr>
          <p:spPr>
            <a:xfrm>
              <a:off x="274639" y="2278062"/>
              <a:ext cx="2764730" cy="715766"/>
            </a:xfrm>
            <a:prstGeom prst="rect">
              <a:avLst/>
            </a:prstGeom>
            <a:solidFill>
              <a:srgbClr val="00B294"/>
            </a:solidFill>
            <a:ln w="9525" cap="flat" cmpd="sng" algn="ctr">
              <a:noFill/>
              <a:prstDash val="solid"/>
            </a:ln>
            <a:effectLst/>
          </p:spPr>
          <p:txBody>
            <a:bodyPr lIns="121725" tIns="60862" rIns="121725" bIns="60862" rtlCol="0" anchor="ctr"/>
            <a:lstStyle/>
            <a:p>
              <a:pPr defTabSz="914400">
                <a:defRPr/>
              </a:pPr>
              <a:r>
                <a:rPr lang="en-US" sz="1600" kern="0" dirty="0" smtClean="0">
                  <a:gradFill>
                    <a:gsLst>
                      <a:gs pos="0">
                        <a:srgbClr val="FFFFFF"/>
                      </a:gs>
                      <a:gs pos="100000">
                        <a:srgbClr val="FFFFFF"/>
                      </a:gs>
                    </a:gsLst>
                    <a:lin ang="5400000" scaled="0"/>
                  </a:gradFill>
                </a:rPr>
                <a:t>Emotion APIs</a:t>
              </a:r>
            </a:p>
          </p:txBody>
        </p:sp>
        <p:pic>
          <p:nvPicPr>
            <p:cNvPr id="108" name="Picture 10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4837" y="2345350"/>
              <a:ext cx="576542" cy="581191"/>
            </a:xfrm>
            <a:prstGeom prst="rect">
              <a:avLst/>
            </a:prstGeom>
          </p:spPr>
        </p:pic>
      </p:grpSp>
      <p:pic>
        <p:nvPicPr>
          <p:cNvPr id="1026" name="Picture 2" descr="https://www.projectoxford.ai/images/bright/emotion/EmotionAPI.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7584" y="2809526"/>
            <a:ext cx="1093147" cy="664503"/>
          </a:xfrm>
          <a:prstGeom prst="rect">
            <a:avLst/>
          </a:prstGeom>
          <a:noFill/>
          <a:extLst>
            <a:ext uri="{909E8E84-426E-40DD-AFC4-6F175D3DCCD1}">
              <a14:hiddenFill xmlns:a14="http://schemas.microsoft.com/office/drawing/2010/main">
                <a:solidFill>
                  <a:srgbClr val="FFFFFF"/>
                </a:solidFill>
              </a14:hiddenFill>
            </a:ext>
          </a:extLst>
        </p:spPr>
      </p:pic>
      <p:grpSp>
        <p:nvGrpSpPr>
          <p:cNvPr id="109" name="SM Face APIs"/>
          <p:cNvGrpSpPr/>
          <p:nvPr/>
        </p:nvGrpSpPr>
        <p:grpSpPr>
          <a:xfrm>
            <a:off x="9144858" y="2798878"/>
            <a:ext cx="2764730" cy="715766"/>
            <a:chOff x="274639" y="2278062"/>
            <a:chExt cx="2764730" cy="715766"/>
          </a:xfrm>
        </p:grpSpPr>
        <p:sp>
          <p:nvSpPr>
            <p:cNvPr id="110" name="Rectangle 109"/>
            <p:cNvSpPr/>
            <p:nvPr/>
          </p:nvSpPr>
          <p:spPr>
            <a:xfrm>
              <a:off x="274639" y="2278062"/>
              <a:ext cx="2764730" cy="715766"/>
            </a:xfrm>
            <a:prstGeom prst="rect">
              <a:avLst/>
            </a:prstGeom>
            <a:solidFill>
              <a:srgbClr val="00B294"/>
            </a:solidFill>
            <a:ln w="9525" cap="flat" cmpd="sng" algn="ctr">
              <a:noFill/>
              <a:prstDash val="solid"/>
            </a:ln>
            <a:effectLst/>
          </p:spPr>
          <p:txBody>
            <a:bodyPr lIns="121725" tIns="60862" rIns="121725" bIns="60862" rtlCol="0" anchor="ctr"/>
            <a:lstStyle/>
            <a:p>
              <a:pPr defTabSz="914400">
                <a:defRPr/>
              </a:pPr>
              <a:r>
                <a:rPr lang="en-US" sz="1600" kern="0" dirty="0" smtClean="0">
                  <a:gradFill>
                    <a:gsLst>
                      <a:gs pos="0">
                        <a:srgbClr val="FFFFFF"/>
                      </a:gs>
                      <a:gs pos="100000">
                        <a:srgbClr val="FFFFFF"/>
                      </a:gs>
                    </a:gsLst>
                    <a:lin ang="5400000" scaled="0"/>
                  </a:gradFill>
                </a:rPr>
                <a:t>Video APIs</a:t>
              </a:r>
            </a:p>
          </p:txBody>
        </p:sp>
        <p:pic>
          <p:nvPicPr>
            <p:cNvPr id="111" name="Picture 110"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4837" y="2345350"/>
              <a:ext cx="576542" cy="581191"/>
            </a:xfrm>
            <a:prstGeom prst="rect">
              <a:avLst/>
            </a:prstGeom>
          </p:spPr>
        </p:pic>
      </p:grpSp>
      <p:pic>
        <p:nvPicPr>
          <p:cNvPr id="1028" name="Picture 4" descr="https://www.projectoxford.ai/images/bright/video/VideoAPI.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6498" y="2798878"/>
            <a:ext cx="1128183" cy="685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96695" y="2278063"/>
            <a:ext cx="986489"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t>Vision</a:t>
            </a:r>
          </a:p>
        </p:txBody>
      </p:sp>
      <p:grpSp>
        <p:nvGrpSpPr>
          <p:cNvPr id="40" name="Group 39"/>
          <p:cNvGrpSpPr/>
          <p:nvPr/>
        </p:nvGrpSpPr>
        <p:grpSpPr>
          <a:xfrm>
            <a:off x="394507" y="4625426"/>
            <a:ext cx="2540895" cy="533401"/>
            <a:chOff x="6746814" y="4411662"/>
            <a:chExt cx="2540895" cy="533401"/>
          </a:xfrm>
        </p:grpSpPr>
        <p:grpSp>
          <p:nvGrpSpPr>
            <p:cNvPr id="41" name="Group 40"/>
            <p:cNvGrpSpPr/>
            <p:nvPr/>
          </p:nvGrpSpPr>
          <p:grpSpPr>
            <a:xfrm>
              <a:off x="6746814" y="4411662"/>
              <a:ext cx="2540895" cy="533401"/>
              <a:chOff x="503237" y="3192462"/>
              <a:chExt cx="2540895" cy="533401"/>
            </a:xfrm>
          </p:grpSpPr>
          <p:sp>
            <p:nvSpPr>
              <p:cNvPr id="43"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4" name="Parallelogram 43"/>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42" name="Rectangle 41"/>
            <p:cNvSpPr/>
            <p:nvPr/>
          </p:nvSpPr>
          <p:spPr>
            <a:xfrm>
              <a:off x="7194120" y="4520801"/>
              <a:ext cx="1923478" cy="329012"/>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smtClean="0">
                  <a:gradFill>
                    <a:gsLst>
                      <a:gs pos="0">
                        <a:srgbClr val="404040"/>
                      </a:gs>
                      <a:gs pos="100000">
                        <a:srgbClr val="404040"/>
                      </a:gs>
                    </a:gsLst>
                    <a:lin ang="5400000" scaled="0"/>
                  </a:gradFill>
                </a:rPr>
                <a:t>OCR</a:t>
              </a:r>
            </a:p>
          </p:txBody>
        </p:sp>
      </p:grpSp>
      <p:grpSp>
        <p:nvGrpSpPr>
          <p:cNvPr id="45" name="Group 44"/>
          <p:cNvGrpSpPr/>
          <p:nvPr/>
        </p:nvGrpSpPr>
        <p:grpSpPr>
          <a:xfrm>
            <a:off x="6279067" y="3940673"/>
            <a:ext cx="2540895" cy="691360"/>
            <a:chOff x="641124" y="3117309"/>
            <a:chExt cx="2540895" cy="691360"/>
          </a:xfrm>
        </p:grpSpPr>
        <p:grpSp>
          <p:nvGrpSpPr>
            <p:cNvPr id="46" name="Group 45"/>
            <p:cNvGrpSpPr/>
            <p:nvPr/>
          </p:nvGrpSpPr>
          <p:grpSpPr>
            <a:xfrm>
              <a:off x="641124" y="3192462"/>
              <a:ext cx="2540895" cy="533401"/>
              <a:chOff x="503237" y="3192462"/>
              <a:chExt cx="2540895" cy="533401"/>
            </a:xfrm>
          </p:grpSpPr>
          <p:sp>
            <p:nvSpPr>
              <p:cNvPr id="48"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Parallelogram 48"/>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47" name="Rectangle 46"/>
            <p:cNvSpPr/>
            <p:nvPr/>
          </p:nvSpPr>
          <p:spPr>
            <a:xfrm>
              <a:off x="1078744" y="3117309"/>
              <a:ext cx="1923478" cy="691360"/>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smtClean="0">
                  <a:gradFill>
                    <a:gsLst>
                      <a:gs pos="0">
                        <a:srgbClr val="404040"/>
                      </a:gs>
                      <a:gs pos="100000">
                        <a:srgbClr val="404040"/>
                      </a:gs>
                    </a:gsLst>
                    <a:lin ang="5400000" scaled="0"/>
                  </a:gradFill>
                </a:rPr>
                <a:t>Detect Emotions</a:t>
              </a:r>
            </a:p>
          </p:txBody>
        </p:sp>
      </p:grpSp>
      <p:grpSp>
        <p:nvGrpSpPr>
          <p:cNvPr id="60" name="Group 59"/>
          <p:cNvGrpSpPr/>
          <p:nvPr/>
        </p:nvGrpSpPr>
        <p:grpSpPr>
          <a:xfrm>
            <a:off x="9519481" y="4625426"/>
            <a:ext cx="2540895" cy="533401"/>
            <a:chOff x="9417742" y="3192462"/>
            <a:chExt cx="2540895" cy="533401"/>
          </a:xfrm>
        </p:grpSpPr>
        <p:grpSp>
          <p:nvGrpSpPr>
            <p:cNvPr id="61" name="Group 60"/>
            <p:cNvGrpSpPr/>
            <p:nvPr/>
          </p:nvGrpSpPr>
          <p:grpSpPr>
            <a:xfrm>
              <a:off x="9417742" y="3192462"/>
              <a:ext cx="2540895" cy="533401"/>
              <a:chOff x="503237" y="3192462"/>
              <a:chExt cx="2540895" cy="533401"/>
            </a:xfrm>
          </p:grpSpPr>
          <p:sp>
            <p:nvSpPr>
              <p:cNvPr id="63"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4" name="Parallelogram 63"/>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62" name="Rectangle 61"/>
            <p:cNvSpPr/>
            <p:nvPr/>
          </p:nvSpPr>
          <p:spPr>
            <a:xfrm>
              <a:off x="9855362" y="3301601"/>
              <a:ext cx="1923478" cy="329012"/>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smtClean="0">
                  <a:gradFill>
                    <a:gsLst>
                      <a:gs pos="0">
                        <a:srgbClr val="404040"/>
                      </a:gs>
                      <a:gs pos="100000">
                        <a:srgbClr val="404040"/>
                      </a:gs>
                    </a:gsLst>
                    <a:lin ang="5400000" scaled="0"/>
                  </a:gradFill>
                </a:rPr>
                <a:t>Face Detection</a:t>
              </a:r>
              <a:br>
                <a:rPr lang="en-US" sz="1400" kern="0" dirty="0" smtClean="0">
                  <a:gradFill>
                    <a:gsLst>
                      <a:gs pos="0">
                        <a:srgbClr val="404040"/>
                      </a:gs>
                      <a:gs pos="100000">
                        <a:srgbClr val="404040"/>
                      </a:gs>
                    </a:gsLst>
                    <a:lin ang="5400000" scaled="0"/>
                  </a:gradFill>
                </a:rPr>
              </a:br>
              <a:r>
                <a:rPr lang="en-US" sz="1400" kern="0" dirty="0" smtClean="0">
                  <a:gradFill>
                    <a:gsLst>
                      <a:gs pos="0">
                        <a:srgbClr val="404040"/>
                      </a:gs>
                      <a:gs pos="100000">
                        <a:srgbClr val="404040"/>
                      </a:gs>
                    </a:gsLst>
                    <a:lin ang="5400000" scaled="0"/>
                  </a:gradFill>
                </a:rPr>
                <a:t>and Tracking</a:t>
              </a:r>
              <a:endParaRPr lang="en-US" sz="1400" kern="0" dirty="0">
                <a:gradFill>
                  <a:gsLst>
                    <a:gs pos="0">
                      <a:srgbClr val="404040"/>
                    </a:gs>
                    <a:gs pos="100000">
                      <a:srgbClr val="404040"/>
                    </a:gs>
                  </a:gsLst>
                  <a:lin ang="5400000" scaled="0"/>
                </a:gradFill>
              </a:endParaRPr>
            </a:p>
          </p:txBody>
        </p:sp>
      </p:grpSp>
      <p:grpSp>
        <p:nvGrpSpPr>
          <p:cNvPr id="65" name="Group 64"/>
          <p:cNvGrpSpPr/>
          <p:nvPr/>
        </p:nvGrpSpPr>
        <p:grpSpPr>
          <a:xfrm>
            <a:off x="3265462" y="4624982"/>
            <a:ext cx="2540895" cy="533401"/>
            <a:chOff x="9620946" y="5021262"/>
            <a:chExt cx="2540895" cy="533401"/>
          </a:xfrm>
        </p:grpSpPr>
        <p:grpSp>
          <p:nvGrpSpPr>
            <p:cNvPr id="66" name="Group 65"/>
            <p:cNvGrpSpPr/>
            <p:nvPr/>
          </p:nvGrpSpPr>
          <p:grpSpPr>
            <a:xfrm>
              <a:off x="9620946" y="5021262"/>
              <a:ext cx="2540895" cy="533401"/>
              <a:chOff x="503237" y="3802062"/>
              <a:chExt cx="2540895" cy="533401"/>
            </a:xfrm>
          </p:grpSpPr>
          <p:sp>
            <p:nvSpPr>
              <p:cNvPr id="68" name="Flowchart: Process 8"/>
              <p:cNvSpPr/>
              <p:nvPr/>
            </p:nvSpPr>
            <p:spPr bwMode="auto">
              <a:xfrm>
                <a:off x="584200" y="38020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9" name="Parallelogram 68"/>
              <p:cNvSpPr/>
              <p:nvPr/>
            </p:nvSpPr>
            <p:spPr bwMode="auto">
              <a:xfrm>
                <a:off x="503237" y="38020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67" name="Rectangle 66"/>
            <p:cNvSpPr/>
            <p:nvPr/>
          </p:nvSpPr>
          <p:spPr>
            <a:xfrm>
              <a:off x="10089693" y="5125889"/>
              <a:ext cx="1923478" cy="324146"/>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smtClean="0">
                  <a:gradFill>
                    <a:gsLst>
                      <a:gs pos="0">
                        <a:srgbClr val="404040"/>
                      </a:gs>
                      <a:gs pos="100000">
                        <a:srgbClr val="404040"/>
                      </a:gs>
                    </a:gsLst>
                    <a:lin ang="5400000" scaled="0"/>
                  </a:gradFill>
                </a:rPr>
                <a:t>Face Grouping</a:t>
              </a:r>
            </a:p>
          </p:txBody>
        </p:sp>
      </p:grpSp>
      <p:grpSp>
        <p:nvGrpSpPr>
          <p:cNvPr id="70" name="Group 69"/>
          <p:cNvGrpSpPr/>
          <p:nvPr/>
        </p:nvGrpSpPr>
        <p:grpSpPr>
          <a:xfrm>
            <a:off x="3265462" y="5234582"/>
            <a:ext cx="2540895" cy="533401"/>
            <a:chOff x="9620946" y="5630862"/>
            <a:chExt cx="2540895" cy="533401"/>
          </a:xfrm>
        </p:grpSpPr>
        <p:grpSp>
          <p:nvGrpSpPr>
            <p:cNvPr id="71" name="Group 70"/>
            <p:cNvGrpSpPr/>
            <p:nvPr/>
          </p:nvGrpSpPr>
          <p:grpSpPr>
            <a:xfrm>
              <a:off x="9620946" y="5630862"/>
              <a:ext cx="2540895" cy="533401"/>
              <a:chOff x="503237" y="3802062"/>
              <a:chExt cx="2540895" cy="533401"/>
            </a:xfrm>
          </p:grpSpPr>
          <p:sp>
            <p:nvSpPr>
              <p:cNvPr id="73" name="Flowchart: Process 8"/>
              <p:cNvSpPr/>
              <p:nvPr/>
            </p:nvSpPr>
            <p:spPr bwMode="auto">
              <a:xfrm>
                <a:off x="584200" y="38020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4" name="Parallelogram 73"/>
              <p:cNvSpPr/>
              <p:nvPr/>
            </p:nvSpPr>
            <p:spPr bwMode="auto">
              <a:xfrm>
                <a:off x="503237" y="38020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72" name="Rectangle 71"/>
            <p:cNvSpPr/>
            <p:nvPr/>
          </p:nvSpPr>
          <p:spPr>
            <a:xfrm>
              <a:off x="10077800" y="5707062"/>
              <a:ext cx="1923478" cy="386560"/>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smtClean="0">
                  <a:gradFill>
                    <a:gsLst>
                      <a:gs pos="0">
                        <a:srgbClr val="404040"/>
                      </a:gs>
                      <a:gs pos="100000">
                        <a:srgbClr val="404040"/>
                      </a:gs>
                    </a:gsLst>
                    <a:lin ang="5400000" scaled="0"/>
                  </a:gradFill>
                </a:rPr>
                <a:t>Face Identification</a:t>
              </a:r>
            </a:p>
          </p:txBody>
        </p:sp>
      </p:grpSp>
      <p:grpSp>
        <p:nvGrpSpPr>
          <p:cNvPr id="75" name="Group 74"/>
          <p:cNvGrpSpPr/>
          <p:nvPr/>
        </p:nvGrpSpPr>
        <p:grpSpPr>
          <a:xfrm>
            <a:off x="3265462" y="4015826"/>
            <a:ext cx="2540895" cy="533401"/>
            <a:chOff x="9620946" y="3192462"/>
            <a:chExt cx="2540895" cy="533401"/>
          </a:xfrm>
        </p:grpSpPr>
        <p:grpSp>
          <p:nvGrpSpPr>
            <p:cNvPr id="76" name="Group 75"/>
            <p:cNvGrpSpPr/>
            <p:nvPr/>
          </p:nvGrpSpPr>
          <p:grpSpPr>
            <a:xfrm>
              <a:off x="9620946" y="3192462"/>
              <a:ext cx="2540895" cy="533401"/>
              <a:chOff x="503237" y="3192462"/>
              <a:chExt cx="2540895" cy="533401"/>
            </a:xfrm>
          </p:grpSpPr>
          <p:sp>
            <p:nvSpPr>
              <p:cNvPr id="78"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82" name="Parallelogram 81"/>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77" name="Rectangle 76"/>
            <p:cNvSpPr/>
            <p:nvPr/>
          </p:nvSpPr>
          <p:spPr>
            <a:xfrm>
              <a:off x="10078146" y="3268662"/>
              <a:ext cx="1923478" cy="388654"/>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smtClean="0">
                  <a:gradFill>
                    <a:gsLst>
                      <a:gs pos="0">
                        <a:srgbClr val="404040"/>
                      </a:gs>
                      <a:gs pos="100000">
                        <a:srgbClr val="404040"/>
                      </a:gs>
                    </a:gsLst>
                    <a:lin ang="5400000" scaled="0"/>
                  </a:gradFill>
                </a:rPr>
                <a:t>Face Detection</a:t>
              </a:r>
            </a:p>
          </p:txBody>
        </p:sp>
      </p:grpSp>
      <p:grpSp>
        <p:nvGrpSpPr>
          <p:cNvPr id="83" name="Group 82"/>
          <p:cNvGrpSpPr/>
          <p:nvPr/>
        </p:nvGrpSpPr>
        <p:grpSpPr>
          <a:xfrm>
            <a:off x="394507" y="4015826"/>
            <a:ext cx="2540895" cy="533401"/>
            <a:chOff x="6746814" y="3192462"/>
            <a:chExt cx="2540895" cy="533401"/>
          </a:xfrm>
        </p:grpSpPr>
        <p:grpSp>
          <p:nvGrpSpPr>
            <p:cNvPr id="84" name="Group 83"/>
            <p:cNvGrpSpPr/>
            <p:nvPr/>
          </p:nvGrpSpPr>
          <p:grpSpPr>
            <a:xfrm>
              <a:off x="6746814" y="3192462"/>
              <a:ext cx="2540895" cy="533401"/>
              <a:chOff x="503237" y="3192462"/>
              <a:chExt cx="2540895" cy="533401"/>
            </a:xfrm>
          </p:grpSpPr>
          <p:sp>
            <p:nvSpPr>
              <p:cNvPr id="86"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Parallelogram 86"/>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85" name="Rectangle 84"/>
            <p:cNvSpPr/>
            <p:nvPr/>
          </p:nvSpPr>
          <p:spPr>
            <a:xfrm>
              <a:off x="7194120" y="3268662"/>
              <a:ext cx="1923478" cy="388654"/>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smtClean="0">
                  <a:gradFill>
                    <a:gsLst>
                      <a:gs pos="0">
                        <a:srgbClr val="404040"/>
                      </a:gs>
                      <a:gs pos="100000">
                        <a:srgbClr val="404040"/>
                      </a:gs>
                    </a:gsLst>
                    <a:lin ang="5400000" scaled="0"/>
                  </a:gradFill>
                </a:rPr>
                <a:t>Analyze Image</a:t>
              </a:r>
            </a:p>
          </p:txBody>
        </p:sp>
      </p:grpSp>
      <p:grpSp>
        <p:nvGrpSpPr>
          <p:cNvPr id="88" name="Group 87"/>
          <p:cNvGrpSpPr/>
          <p:nvPr/>
        </p:nvGrpSpPr>
        <p:grpSpPr>
          <a:xfrm>
            <a:off x="394507" y="5235026"/>
            <a:ext cx="2540895" cy="533401"/>
            <a:chOff x="6746814" y="3802062"/>
            <a:chExt cx="2540895" cy="533401"/>
          </a:xfrm>
        </p:grpSpPr>
        <p:grpSp>
          <p:nvGrpSpPr>
            <p:cNvPr id="89" name="Group 88"/>
            <p:cNvGrpSpPr/>
            <p:nvPr/>
          </p:nvGrpSpPr>
          <p:grpSpPr>
            <a:xfrm>
              <a:off x="6746814" y="3802062"/>
              <a:ext cx="2540895" cy="533401"/>
              <a:chOff x="503237" y="3192462"/>
              <a:chExt cx="2540895" cy="533401"/>
            </a:xfrm>
          </p:grpSpPr>
          <p:sp>
            <p:nvSpPr>
              <p:cNvPr id="91"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2" name="Parallelogram 91"/>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90" name="Rectangle 89"/>
            <p:cNvSpPr/>
            <p:nvPr/>
          </p:nvSpPr>
          <p:spPr>
            <a:xfrm>
              <a:off x="7194120" y="3892910"/>
              <a:ext cx="1923478" cy="388654"/>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smtClean="0">
                  <a:gradFill>
                    <a:gsLst>
                      <a:gs pos="0">
                        <a:srgbClr val="404040"/>
                      </a:gs>
                      <a:gs pos="100000">
                        <a:srgbClr val="404040"/>
                      </a:gs>
                    </a:gsLst>
                    <a:lin ang="5400000" scaled="0"/>
                  </a:gradFill>
                </a:rPr>
                <a:t>Generate Thumbnail</a:t>
              </a:r>
            </a:p>
          </p:txBody>
        </p:sp>
      </p:grpSp>
      <p:grpSp>
        <p:nvGrpSpPr>
          <p:cNvPr id="93" name="Group 92"/>
          <p:cNvGrpSpPr/>
          <p:nvPr/>
        </p:nvGrpSpPr>
        <p:grpSpPr>
          <a:xfrm>
            <a:off x="9519481" y="5235026"/>
            <a:ext cx="2540895" cy="533401"/>
            <a:chOff x="9417742" y="4411662"/>
            <a:chExt cx="2540895" cy="533401"/>
          </a:xfrm>
        </p:grpSpPr>
        <p:grpSp>
          <p:nvGrpSpPr>
            <p:cNvPr id="94" name="Group 93"/>
            <p:cNvGrpSpPr/>
            <p:nvPr/>
          </p:nvGrpSpPr>
          <p:grpSpPr>
            <a:xfrm>
              <a:off x="9417742" y="4411662"/>
              <a:ext cx="2540895" cy="533401"/>
              <a:chOff x="503237" y="3192462"/>
              <a:chExt cx="2540895" cy="533401"/>
            </a:xfrm>
          </p:grpSpPr>
          <p:sp>
            <p:nvSpPr>
              <p:cNvPr id="96"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12" name="Parallelogram 111"/>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95" name="Rectangle 94"/>
            <p:cNvSpPr/>
            <p:nvPr/>
          </p:nvSpPr>
          <p:spPr>
            <a:xfrm>
              <a:off x="9855362" y="4520801"/>
              <a:ext cx="1923478" cy="329012"/>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smtClean="0">
                  <a:gradFill>
                    <a:gsLst>
                      <a:gs pos="0">
                        <a:srgbClr val="404040"/>
                      </a:gs>
                      <a:gs pos="100000">
                        <a:srgbClr val="404040"/>
                      </a:gs>
                    </a:gsLst>
                    <a:lin ang="5400000" scaled="0"/>
                  </a:gradFill>
                </a:rPr>
                <a:t>Motion Detection</a:t>
              </a:r>
              <a:endParaRPr lang="en-US" sz="1400" kern="0" dirty="0">
                <a:gradFill>
                  <a:gsLst>
                    <a:gs pos="0">
                      <a:srgbClr val="404040"/>
                    </a:gs>
                    <a:gs pos="100000">
                      <a:srgbClr val="404040"/>
                    </a:gs>
                  </a:gsLst>
                  <a:lin ang="5400000" scaled="0"/>
                </a:gradFill>
              </a:endParaRPr>
            </a:p>
          </p:txBody>
        </p:sp>
      </p:grpSp>
      <p:grpSp>
        <p:nvGrpSpPr>
          <p:cNvPr id="116" name="Group 115"/>
          <p:cNvGrpSpPr/>
          <p:nvPr/>
        </p:nvGrpSpPr>
        <p:grpSpPr>
          <a:xfrm>
            <a:off x="9519481" y="4015826"/>
            <a:ext cx="2540895" cy="533401"/>
            <a:chOff x="9417742" y="3192462"/>
            <a:chExt cx="2540895" cy="533401"/>
          </a:xfrm>
        </p:grpSpPr>
        <p:grpSp>
          <p:nvGrpSpPr>
            <p:cNvPr id="117" name="Group 116"/>
            <p:cNvGrpSpPr/>
            <p:nvPr/>
          </p:nvGrpSpPr>
          <p:grpSpPr>
            <a:xfrm>
              <a:off x="9417742" y="3192462"/>
              <a:ext cx="2540895" cy="533401"/>
              <a:chOff x="503237" y="3192462"/>
              <a:chExt cx="2540895" cy="533401"/>
            </a:xfrm>
          </p:grpSpPr>
          <p:sp>
            <p:nvSpPr>
              <p:cNvPr id="119"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20" name="Parallelogram 119"/>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118" name="Rectangle 117"/>
            <p:cNvSpPr/>
            <p:nvPr/>
          </p:nvSpPr>
          <p:spPr>
            <a:xfrm>
              <a:off x="9855362" y="3301601"/>
              <a:ext cx="1923478" cy="329012"/>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smtClean="0">
                  <a:gradFill>
                    <a:gsLst>
                      <a:gs pos="0">
                        <a:srgbClr val="404040"/>
                      </a:gs>
                      <a:gs pos="100000">
                        <a:srgbClr val="404040"/>
                      </a:gs>
                    </a:gsLst>
                    <a:lin ang="5400000" scaled="0"/>
                  </a:gradFill>
                </a:rPr>
                <a:t>Stabilization</a:t>
              </a:r>
              <a:endParaRPr lang="en-US" sz="1400" kern="0" dirty="0">
                <a:gradFill>
                  <a:gsLst>
                    <a:gs pos="0">
                      <a:srgbClr val="404040"/>
                    </a:gs>
                    <a:gs pos="100000">
                      <a:srgbClr val="404040"/>
                    </a:gs>
                  </a:gsLst>
                  <a:lin ang="5400000" scaled="0"/>
                </a:gradFill>
              </a:endParaRPr>
            </a:p>
          </p:txBody>
        </p:sp>
      </p:grpSp>
      <p:sp>
        <p:nvSpPr>
          <p:cNvPr id="124" name="Rectangle 123"/>
          <p:cNvSpPr/>
          <p:nvPr/>
        </p:nvSpPr>
        <p:spPr bwMode="auto">
          <a:xfrm>
            <a:off x="231627" y="3863426"/>
            <a:ext cx="2971799" cy="2133599"/>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26" name="Rectangle 125"/>
          <p:cNvSpPr/>
          <p:nvPr/>
        </p:nvSpPr>
        <p:spPr bwMode="auto">
          <a:xfrm>
            <a:off x="3144975" y="3863426"/>
            <a:ext cx="2971799" cy="2133599"/>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27" name="Rectangle 126"/>
          <p:cNvSpPr/>
          <p:nvPr/>
        </p:nvSpPr>
        <p:spPr bwMode="auto">
          <a:xfrm>
            <a:off x="6249996" y="3784384"/>
            <a:ext cx="2819399" cy="2133599"/>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r>
              <a:rPr lang="en-US" sz="800" dirty="0" smtClean="0">
                <a:gradFill>
                  <a:gsLst>
                    <a:gs pos="0">
                      <a:srgbClr val="FFFFFF"/>
                    </a:gs>
                    <a:gs pos="100000">
                      <a:srgbClr val="FFFFFF"/>
                    </a:gs>
                  </a:gsLst>
                  <a:lin ang="5400000" scaled="0"/>
                </a:gradFill>
                <a:ea typeface="Segoe UI" pitchFamily="34" charset="0"/>
                <a:cs typeface="Segoe UI" pitchFamily="34" charset="0"/>
              </a:rPr>
              <a:t> </a:t>
            </a: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233000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par>
                                <p:cTn id="8" presetID="42" presetClass="path" presetSubtype="0" decel="100000" fill="hold" nodeType="withEffect">
                                  <p:stCondLst>
                                    <p:cond delay="0"/>
                                  </p:stCondLst>
                                  <p:childTnLst>
                                    <p:animMotion origin="layout" path="M -0.01863 0.00022 L -3.49757E-6 3.20018E-6 " pathEditMode="relative" rAng="0" ptsTypes="AA">
                                      <p:cBhvr>
                                        <p:cTn id="9" dur="500" fill="hold"/>
                                        <p:tgtEl>
                                          <p:spTgt spid="83"/>
                                        </p:tgtEl>
                                        <p:attrNameLst>
                                          <p:attrName>ppt_x</p:attrName>
                                          <p:attrName>ppt_y</p:attrName>
                                        </p:attrNameLst>
                                      </p:cBhvr>
                                      <p:rCtr x="93200" y="-2300"/>
                                    </p:animMotion>
                                  </p:childTnLst>
                                </p:cTn>
                              </p:par>
                              <p:par>
                                <p:cTn id="10" presetID="10" presetClass="entr" presetSubtype="0" fill="hold" nodeType="withEffect">
                                  <p:stCondLst>
                                    <p:cond delay="25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par>
                                <p:cTn id="13" presetID="42" presetClass="path" presetSubtype="0" decel="100000" fill="hold" nodeType="withEffect">
                                  <p:stCondLst>
                                    <p:cond delay="250"/>
                                  </p:stCondLst>
                                  <p:childTnLst>
                                    <p:animMotion origin="layout" path="M -0.01863 0.00023 L -3.49757E-6 -6.8089E-7 " pathEditMode="relative" rAng="0" ptsTypes="AA">
                                      <p:cBhvr>
                                        <p:cTn id="14" dur="500" fill="hold"/>
                                        <p:tgtEl>
                                          <p:spTgt spid="40"/>
                                        </p:tgtEl>
                                        <p:attrNameLst>
                                          <p:attrName>ppt_x</p:attrName>
                                          <p:attrName>ppt_y</p:attrName>
                                        </p:attrNameLst>
                                      </p:cBhvr>
                                      <p:rCtr x="93200" y="-2300"/>
                                    </p:animMotion>
                                  </p:childTnLst>
                                </p:cTn>
                              </p:par>
                              <p:par>
                                <p:cTn id="15" presetID="10" presetClass="entr" presetSubtype="0" fill="hold" nodeType="withEffect">
                                  <p:stCondLst>
                                    <p:cond delay="500"/>
                                  </p:stCondLst>
                                  <p:childTnLst>
                                    <p:set>
                                      <p:cBhvr>
                                        <p:cTn id="16" dur="1" fill="hold">
                                          <p:stCondLst>
                                            <p:cond delay="0"/>
                                          </p:stCondLst>
                                        </p:cTn>
                                        <p:tgtEl>
                                          <p:spTgt spid="88"/>
                                        </p:tgtEl>
                                        <p:attrNameLst>
                                          <p:attrName>style.visibility</p:attrName>
                                        </p:attrNameLst>
                                      </p:cBhvr>
                                      <p:to>
                                        <p:strVal val="visible"/>
                                      </p:to>
                                    </p:set>
                                    <p:animEffect transition="in" filter="fade">
                                      <p:cBhvr>
                                        <p:cTn id="17" dur="500"/>
                                        <p:tgtEl>
                                          <p:spTgt spid="88"/>
                                        </p:tgtEl>
                                      </p:cBhvr>
                                    </p:animEffect>
                                  </p:childTnLst>
                                </p:cTn>
                              </p:par>
                              <p:par>
                                <p:cTn id="18" presetID="42" presetClass="path" presetSubtype="0" decel="100000" fill="hold" nodeType="withEffect">
                                  <p:stCondLst>
                                    <p:cond delay="500"/>
                                  </p:stCondLst>
                                  <p:childTnLst>
                                    <p:animMotion origin="layout" path="M -0.01863 0.00023 L -3.49757E-6 -4.56196E-6 " pathEditMode="relative" rAng="0" ptsTypes="AA">
                                      <p:cBhvr>
                                        <p:cTn id="19" dur="500" fill="hold"/>
                                        <p:tgtEl>
                                          <p:spTgt spid="88"/>
                                        </p:tgtEl>
                                        <p:attrNameLst>
                                          <p:attrName>ppt_x</p:attrName>
                                          <p:attrName>ppt_y</p:attrName>
                                        </p:attrNameLst>
                                      </p:cBhvr>
                                      <p:rCtr x="93200" y="-2300"/>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5"/>
                                        </p:tgtEl>
                                        <p:attrNameLst>
                                          <p:attrName>style.visibility</p:attrName>
                                        </p:attrNameLst>
                                      </p:cBhvr>
                                      <p:to>
                                        <p:strVal val="visible"/>
                                      </p:to>
                                    </p:set>
                                    <p:animEffect transition="in" filter="fade">
                                      <p:cBhvr>
                                        <p:cTn id="24" dur="500"/>
                                        <p:tgtEl>
                                          <p:spTgt spid="7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4"/>
                                        </p:tgtEl>
                                        <p:attrNameLst>
                                          <p:attrName>style.visibility</p:attrName>
                                        </p:attrNameLst>
                                      </p:cBhvr>
                                      <p:to>
                                        <p:strVal val="visible"/>
                                      </p:to>
                                    </p:set>
                                    <p:animEffect transition="in" filter="fade">
                                      <p:cBhvr>
                                        <p:cTn id="27" dur="500"/>
                                        <p:tgtEl>
                                          <p:spTgt spid="124"/>
                                        </p:tgtEl>
                                      </p:cBhvr>
                                    </p:animEffect>
                                  </p:childTnLst>
                                </p:cTn>
                              </p:par>
                              <p:par>
                                <p:cTn id="28" presetID="42" presetClass="path" presetSubtype="0" decel="100000" fill="hold" nodeType="withEffect">
                                  <p:stCondLst>
                                    <p:cond delay="0"/>
                                  </p:stCondLst>
                                  <p:childTnLst>
                                    <p:animMotion origin="layout" path="M -0.01863 0.00022 L -2.36661E-6 3.20018E-6 " pathEditMode="relative" rAng="0" ptsTypes="AA">
                                      <p:cBhvr>
                                        <p:cTn id="29" dur="500" fill="hold"/>
                                        <p:tgtEl>
                                          <p:spTgt spid="75"/>
                                        </p:tgtEl>
                                        <p:attrNameLst>
                                          <p:attrName>ppt_x</p:attrName>
                                          <p:attrName>ppt_y</p:attrName>
                                        </p:attrNameLst>
                                      </p:cBhvr>
                                      <p:rCtr x="93200" y="-2300"/>
                                    </p:animMotion>
                                  </p:childTnLst>
                                </p:cTn>
                              </p:par>
                              <p:par>
                                <p:cTn id="30" presetID="10" presetClass="entr" presetSubtype="0" fill="hold" nodeType="withEffect">
                                  <p:stCondLst>
                                    <p:cond delay="250"/>
                                  </p:stCondLst>
                                  <p:childTnLst>
                                    <p:set>
                                      <p:cBhvr>
                                        <p:cTn id="31" dur="1" fill="hold">
                                          <p:stCondLst>
                                            <p:cond delay="0"/>
                                          </p:stCondLst>
                                        </p:cTn>
                                        <p:tgtEl>
                                          <p:spTgt spid="65"/>
                                        </p:tgtEl>
                                        <p:attrNameLst>
                                          <p:attrName>style.visibility</p:attrName>
                                        </p:attrNameLst>
                                      </p:cBhvr>
                                      <p:to>
                                        <p:strVal val="visible"/>
                                      </p:to>
                                    </p:set>
                                    <p:animEffect transition="in" filter="fade">
                                      <p:cBhvr>
                                        <p:cTn id="32" dur="500"/>
                                        <p:tgtEl>
                                          <p:spTgt spid="65"/>
                                        </p:tgtEl>
                                      </p:cBhvr>
                                    </p:animEffect>
                                  </p:childTnLst>
                                </p:cTn>
                              </p:par>
                              <p:par>
                                <p:cTn id="33" presetID="42" presetClass="path" presetSubtype="0" decel="100000" fill="hold" nodeType="withEffect">
                                  <p:stCondLst>
                                    <p:cond delay="250"/>
                                  </p:stCondLst>
                                  <p:childTnLst>
                                    <p:animMotion origin="layout" path="M -0.01863 0.00023 L -2.36661E-6 -3.71766E-6 " pathEditMode="relative" rAng="0" ptsTypes="AA">
                                      <p:cBhvr>
                                        <p:cTn id="34" dur="500" fill="hold"/>
                                        <p:tgtEl>
                                          <p:spTgt spid="65"/>
                                        </p:tgtEl>
                                        <p:attrNameLst>
                                          <p:attrName>ppt_x</p:attrName>
                                          <p:attrName>ppt_y</p:attrName>
                                        </p:attrNameLst>
                                      </p:cBhvr>
                                      <p:rCtr x="93200" y="-2300"/>
                                    </p:animMotion>
                                  </p:childTnLst>
                                </p:cTn>
                              </p:par>
                              <p:par>
                                <p:cTn id="35" presetID="10" presetClass="entr" presetSubtype="0" fill="hold" nodeType="withEffect">
                                  <p:stCondLst>
                                    <p:cond delay="500"/>
                                  </p:stCondLst>
                                  <p:childTnLst>
                                    <p:set>
                                      <p:cBhvr>
                                        <p:cTn id="36" dur="1" fill="hold">
                                          <p:stCondLst>
                                            <p:cond delay="0"/>
                                          </p:stCondLst>
                                        </p:cTn>
                                        <p:tgtEl>
                                          <p:spTgt spid="70"/>
                                        </p:tgtEl>
                                        <p:attrNameLst>
                                          <p:attrName>style.visibility</p:attrName>
                                        </p:attrNameLst>
                                      </p:cBhvr>
                                      <p:to>
                                        <p:strVal val="visible"/>
                                      </p:to>
                                    </p:set>
                                    <p:animEffect transition="in" filter="fade">
                                      <p:cBhvr>
                                        <p:cTn id="37" dur="500"/>
                                        <p:tgtEl>
                                          <p:spTgt spid="70"/>
                                        </p:tgtEl>
                                      </p:cBhvr>
                                    </p:animEffect>
                                  </p:childTnLst>
                                </p:cTn>
                              </p:par>
                              <p:par>
                                <p:cTn id="38" presetID="42" presetClass="path" presetSubtype="0" decel="100000" fill="hold" nodeType="withEffect">
                                  <p:stCondLst>
                                    <p:cond delay="500"/>
                                  </p:stCondLst>
                                  <p:childTnLst>
                                    <p:animMotion origin="layout" path="M -0.01863 0.00022 L -2.36661E-6 2.40127E-6 " pathEditMode="relative" rAng="0" ptsTypes="AA">
                                      <p:cBhvr>
                                        <p:cTn id="39" dur="500" fill="hold"/>
                                        <p:tgtEl>
                                          <p:spTgt spid="70"/>
                                        </p:tgtEl>
                                        <p:attrNameLst>
                                          <p:attrName>ppt_x</p:attrName>
                                          <p:attrName>ppt_y</p:attrName>
                                        </p:attrNameLst>
                                      </p:cBhvr>
                                      <p:rCtr x="93200" y="-2300"/>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26"/>
                                        </p:tgtEl>
                                        <p:attrNameLst>
                                          <p:attrName>style.visibility</p:attrName>
                                        </p:attrNameLst>
                                      </p:cBhvr>
                                      <p:to>
                                        <p:strVal val="visible"/>
                                      </p:to>
                                    </p:set>
                                    <p:animEffect transition="in" filter="fade">
                                      <p:cBhvr>
                                        <p:cTn id="47" dur="500"/>
                                        <p:tgtEl>
                                          <p:spTgt spid="126"/>
                                        </p:tgtEl>
                                      </p:cBhvr>
                                    </p:animEffect>
                                  </p:childTnLst>
                                </p:cTn>
                              </p:par>
                              <p:par>
                                <p:cTn id="48" presetID="42" presetClass="path" presetSubtype="0" decel="100000" fill="hold" nodeType="withEffect">
                                  <p:stCondLst>
                                    <p:cond delay="0"/>
                                  </p:stCondLst>
                                  <p:childTnLst>
                                    <p:animMotion origin="layout" path="M -0.01864 0.00023 L 3.80393E-7 -7.26282E-7 " pathEditMode="relative" rAng="0" ptsTypes="AA">
                                      <p:cBhvr>
                                        <p:cTn id="49" dur="500" fill="hold"/>
                                        <p:tgtEl>
                                          <p:spTgt spid="45"/>
                                        </p:tgtEl>
                                        <p:attrNameLst>
                                          <p:attrName>ppt_x</p:attrName>
                                          <p:attrName>ppt_y</p:attrName>
                                        </p:attrNameLst>
                                      </p:cBhvr>
                                      <p:rCtr x="93200" y="-2300"/>
                                    </p:animMotion>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16"/>
                                        </p:tgtEl>
                                        <p:attrNameLst>
                                          <p:attrName>style.visibility</p:attrName>
                                        </p:attrNameLst>
                                      </p:cBhvr>
                                      <p:to>
                                        <p:strVal val="visible"/>
                                      </p:to>
                                    </p:set>
                                    <p:animEffect transition="in" filter="fade">
                                      <p:cBhvr>
                                        <p:cTn id="54" dur="500"/>
                                        <p:tgtEl>
                                          <p:spTgt spid="11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27"/>
                                        </p:tgtEl>
                                        <p:attrNameLst>
                                          <p:attrName>style.visibility</p:attrName>
                                        </p:attrNameLst>
                                      </p:cBhvr>
                                      <p:to>
                                        <p:strVal val="visible"/>
                                      </p:to>
                                    </p:set>
                                    <p:animEffect transition="in" filter="fade">
                                      <p:cBhvr>
                                        <p:cTn id="57" dur="500"/>
                                        <p:tgtEl>
                                          <p:spTgt spid="127"/>
                                        </p:tgtEl>
                                      </p:cBhvr>
                                    </p:animEffect>
                                  </p:childTnLst>
                                </p:cTn>
                              </p:par>
                              <p:par>
                                <p:cTn id="58" presetID="42" presetClass="path" presetSubtype="0" decel="100000" fill="hold" nodeType="withEffect">
                                  <p:stCondLst>
                                    <p:cond delay="0"/>
                                  </p:stCondLst>
                                  <p:childTnLst>
                                    <p:animMotion origin="layout" path="M -0.01864 0.00022 L 1.71305E-6 3.20018E-6 " pathEditMode="relative" rAng="0" ptsTypes="AA">
                                      <p:cBhvr>
                                        <p:cTn id="59" dur="500" fill="hold"/>
                                        <p:tgtEl>
                                          <p:spTgt spid="116"/>
                                        </p:tgtEl>
                                        <p:attrNameLst>
                                          <p:attrName>ppt_x</p:attrName>
                                          <p:attrName>ppt_y</p:attrName>
                                        </p:attrNameLst>
                                      </p:cBhvr>
                                      <p:rCtr x="93200" y="-2300"/>
                                    </p:animMotion>
                                  </p:childTnLst>
                                </p:cTn>
                              </p:par>
                              <p:par>
                                <p:cTn id="60" presetID="10" presetClass="entr" presetSubtype="0" fill="hold" nodeType="withEffect">
                                  <p:stCondLst>
                                    <p:cond delay="250"/>
                                  </p:stCondLst>
                                  <p:childTnLst>
                                    <p:set>
                                      <p:cBhvr>
                                        <p:cTn id="61" dur="1" fill="hold">
                                          <p:stCondLst>
                                            <p:cond delay="0"/>
                                          </p:stCondLst>
                                        </p:cTn>
                                        <p:tgtEl>
                                          <p:spTgt spid="60"/>
                                        </p:tgtEl>
                                        <p:attrNameLst>
                                          <p:attrName>style.visibility</p:attrName>
                                        </p:attrNameLst>
                                      </p:cBhvr>
                                      <p:to>
                                        <p:strVal val="visible"/>
                                      </p:to>
                                    </p:set>
                                    <p:animEffect transition="in" filter="fade">
                                      <p:cBhvr>
                                        <p:cTn id="62" dur="500"/>
                                        <p:tgtEl>
                                          <p:spTgt spid="60"/>
                                        </p:tgtEl>
                                      </p:cBhvr>
                                    </p:animEffect>
                                  </p:childTnLst>
                                </p:cTn>
                              </p:par>
                              <p:par>
                                <p:cTn id="63" presetID="42" presetClass="path" presetSubtype="0" decel="100000" fill="hold" nodeType="withEffect">
                                  <p:stCondLst>
                                    <p:cond delay="250"/>
                                  </p:stCondLst>
                                  <p:childTnLst>
                                    <p:animMotion origin="layout" path="M -0.01864 0.00023 L 1.71305E-6 -6.8089E-7 " pathEditMode="relative" rAng="0" ptsTypes="AA">
                                      <p:cBhvr>
                                        <p:cTn id="64" dur="500" fill="hold"/>
                                        <p:tgtEl>
                                          <p:spTgt spid="60"/>
                                        </p:tgtEl>
                                        <p:attrNameLst>
                                          <p:attrName>ppt_x</p:attrName>
                                          <p:attrName>ppt_y</p:attrName>
                                        </p:attrNameLst>
                                      </p:cBhvr>
                                      <p:rCtr x="93200" y="-2300"/>
                                    </p:animMotion>
                                  </p:childTnLst>
                                </p:cTn>
                              </p:par>
                              <p:par>
                                <p:cTn id="65" presetID="10" presetClass="entr" presetSubtype="0" fill="hold" nodeType="withEffect">
                                  <p:stCondLst>
                                    <p:cond delay="500"/>
                                  </p:stCondLst>
                                  <p:childTnLst>
                                    <p:set>
                                      <p:cBhvr>
                                        <p:cTn id="66" dur="1" fill="hold">
                                          <p:stCondLst>
                                            <p:cond delay="0"/>
                                          </p:stCondLst>
                                        </p:cTn>
                                        <p:tgtEl>
                                          <p:spTgt spid="93"/>
                                        </p:tgtEl>
                                        <p:attrNameLst>
                                          <p:attrName>style.visibility</p:attrName>
                                        </p:attrNameLst>
                                      </p:cBhvr>
                                      <p:to>
                                        <p:strVal val="visible"/>
                                      </p:to>
                                    </p:set>
                                    <p:animEffect transition="in" filter="fade">
                                      <p:cBhvr>
                                        <p:cTn id="67" dur="500"/>
                                        <p:tgtEl>
                                          <p:spTgt spid="93"/>
                                        </p:tgtEl>
                                      </p:cBhvr>
                                    </p:animEffect>
                                  </p:childTnLst>
                                </p:cTn>
                              </p:par>
                              <p:par>
                                <p:cTn id="68" presetID="42" presetClass="path" presetSubtype="0" decel="100000" fill="hold" nodeType="withEffect">
                                  <p:stCondLst>
                                    <p:cond delay="500"/>
                                  </p:stCondLst>
                                  <p:childTnLst>
                                    <p:animMotion origin="layout" path="M -0.01864 0.00023 L 1.71305E-6 -4.56196E-6 " pathEditMode="relative" rAng="0" ptsTypes="AA">
                                      <p:cBhvr>
                                        <p:cTn id="69" dur="500" fill="hold"/>
                                        <p:tgtEl>
                                          <p:spTgt spid="93"/>
                                        </p:tgtEl>
                                        <p:attrNameLst>
                                          <p:attrName>ppt_x</p:attrName>
                                          <p:attrName>ppt_y</p:attrName>
                                        </p:attrNameLst>
                                      </p:cBhvr>
                                      <p:rCtr x="932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26" grpId="0" animBg="1"/>
      <p:bldP spid="1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Microsoft Project Oxford Services</a:t>
            </a:r>
            <a:endParaRPr lang="en-US" dirty="0"/>
          </a:p>
        </p:txBody>
      </p:sp>
      <p:sp>
        <p:nvSpPr>
          <p:cNvPr id="28" name="Rectangle 27"/>
          <p:cNvSpPr/>
          <p:nvPr/>
        </p:nvSpPr>
        <p:spPr>
          <a:xfrm>
            <a:off x="274639" y="1516062"/>
            <a:ext cx="11887202" cy="650695"/>
          </a:xfrm>
          <a:prstGeom prst="rect">
            <a:avLst/>
          </a:prstGeom>
          <a:solidFill>
            <a:srgbClr val="008272"/>
          </a:solidFill>
          <a:ln w="25400" cap="flat" cmpd="sng" algn="ctr">
            <a:noFill/>
            <a:prstDash val="solid"/>
          </a:ln>
          <a:effectLst/>
        </p:spPr>
        <p:txBody>
          <a:bodyPr lIns="121725" tIns="60862" rIns="121725" bIns="60862" rtlCol="0" anchor="ctr"/>
          <a:lstStyle/>
          <a:p>
            <a:pPr algn="ctr" defTabSz="914400">
              <a:defRPr/>
            </a:pPr>
            <a:r>
              <a:rPr lang="en-US" sz="2800" kern="0" dirty="0" smtClean="0">
                <a:gradFill>
                  <a:gsLst>
                    <a:gs pos="0">
                      <a:srgbClr val="FFFFFF"/>
                    </a:gs>
                    <a:gs pos="100000">
                      <a:srgbClr val="FFFFFF"/>
                    </a:gs>
                  </a:gsLst>
                  <a:lin ang="5400000" scaled="0"/>
                </a:gradFill>
              </a:rPr>
              <a:t>PROJECT OXFORD</a:t>
            </a:r>
          </a:p>
        </p:txBody>
      </p:sp>
      <p:grpSp>
        <p:nvGrpSpPr>
          <p:cNvPr id="40" name="Group 39"/>
          <p:cNvGrpSpPr/>
          <p:nvPr/>
        </p:nvGrpSpPr>
        <p:grpSpPr>
          <a:xfrm>
            <a:off x="394507" y="4625426"/>
            <a:ext cx="2540895" cy="533401"/>
            <a:chOff x="6746814" y="4411662"/>
            <a:chExt cx="2540895" cy="533401"/>
          </a:xfrm>
        </p:grpSpPr>
        <p:grpSp>
          <p:nvGrpSpPr>
            <p:cNvPr id="41" name="Group 40"/>
            <p:cNvGrpSpPr/>
            <p:nvPr/>
          </p:nvGrpSpPr>
          <p:grpSpPr>
            <a:xfrm>
              <a:off x="6746814" y="4411662"/>
              <a:ext cx="2540895" cy="533401"/>
              <a:chOff x="503237" y="3192462"/>
              <a:chExt cx="2540895" cy="533401"/>
            </a:xfrm>
          </p:grpSpPr>
          <p:sp>
            <p:nvSpPr>
              <p:cNvPr id="43"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4" name="Parallelogram 43"/>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42" name="Rectangle 41"/>
            <p:cNvSpPr/>
            <p:nvPr/>
          </p:nvSpPr>
          <p:spPr>
            <a:xfrm>
              <a:off x="7194120" y="4520801"/>
              <a:ext cx="1923478" cy="329012"/>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smtClean="0">
                  <a:gradFill>
                    <a:gsLst>
                      <a:gs pos="0">
                        <a:srgbClr val="404040"/>
                      </a:gs>
                      <a:gs pos="100000">
                        <a:srgbClr val="404040"/>
                      </a:gs>
                    </a:gsLst>
                    <a:lin ang="5400000" scaled="0"/>
                  </a:gradFill>
                </a:rPr>
                <a:t>Text to Speech</a:t>
              </a:r>
            </a:p>
          </p:txBody>
        </p:sp>
      </p:grpSp>
      <p:grpSp>
        <p:nvGrpSpPr>
          <p:cNvPr id="60" name="Group 59"/>
          <p:cNvGrpSpPr/>
          <p:nvPr/>
        </p:nvGrpSpPr>
        <p:grpSpPr>
          <a:xfrm>
            <a:off x="6302762" y="4605728"/>
            <a:ext cx="2540895" cy="533401"/>
            <a:chOff x="9417742" y="3192462"/>
            <a:chExt cx="2540895" cy="533401"/>
          </a:xfrm>
        </p:grpSpPr>
        <p:grpSp>
          <p:nvGrpSpPr>
            <p:cNvPr id="61" name="Group 60"/>
            <p:cNvGrpSpPr/>
            <p:nvPr/>
          </p:nvGrpSpPr>
          <p:grpSpPr>
            <a:xfrm>
              <a:off x="9417742" y="3192462"/>
              <a:ext cx="2540895" cy="533401"/>
              <a:chOff x="503237" y="3192462"/>
              <a:chExt cx="2540895" cy="533401"/>
            </a:xfrm>
          </p:grpSpPr>
          <p:sp>
            <p:nvSpPr>
              <p:cNvPr id="63"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4" name="Parallelogram 63"/>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62" name="Rectangle 61"/>
            <p:cNvSpPr/>
            <p:nvPr/>
          </p:nvSpPr>
          <p:spPr>
            <a:xfrm>
              <a:off x="9855362" y="3301601"/>
              <a:ext cx="1923478" cy="329012"/>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smtClean="0">
                  <a:gradFill>
                    <a:gsLst>
                      <a:gs pos="0">
                        <a:srgbClr val="404040"/>
                      </a:gs>
                      <a:gs pos="100000">
                        <a:srgbClr val="404040"/>
                      </a:gs>
                    </a:gsLst>
                    <a:lin ang="5400000" scaled="0"/>
                  </a:gradFill>
                </a:rPr>
                <a:t>Custom Acoustic Models</a:t>
              </a:r>
              <a:endParaRPr lang="en-US" sz="1400" kern="0" dirty="0">
                <a:gradFill>
                  <a:gsLst>
                    <a:gs pos="0">
                      <a:srgbClr val="404040"/>
                    </a:gs>
                    <a:gs pos="100000">
                      <a:srgbClr val="404040"/>
                    </a:gs>
                  </a:gsLst>
                  <a:lin ang="5400000" scaled="0"/>
                </a:gradFill>
              </a:endParaRPr>
            </a:p>
          </p:txBody>
        </p:sp>
      </p:grpSp>
      <p:grpSp>
        <p:nvGrpSpPr>
          <p:cNvPr id="65" name="Group 64"/>
          <p:cNvGrpSpPr/>
          <p:nvPr/>
        </p:nvGrpSpPr>
        <p:grpSpPr>
          <a:xfrm>
            <a:off x="3265462" y="4624982"/>
            <a:ext cx="2540895" cy="533401"/>
            <a:chOff x="9620946" y="5021262"/>
            <a:chExt cx="2540895" cy="533401"/>
          </a:xfrm>
        </p:grpSpPr>
        <p:grpSp>
          <p:nvGrpSpPr>
            <p:cNvPr id="66" name="Group 65"/>
            <p:cNvGrpSpPr/>
            <p:nvPr/>
          </p:nvGrpSpPr>
          <p:grpSpPr>
            <a:xfrm>
              <a:off x="9620946" y="5021262"/>
              <a:ext cx="2540895" cy="533401"/>
              <a:chOff x="503237" y="3802062"/>
              <a:chExt cx="2540895" cy="533401"/>
            </a:xfrm>
          </p:grpSpPr>
          <p:sp>
            <p:nvSpPr>
              <p:cNvPr id="68" name="Flowchart: Process 8"/>
              <p:cNvSpPr/>
              <p:nvPr/>
            </p:nvSpPr>
            <p:spPr bwMode="auto">
              <a:xfrm>
                <a:off x="584200" y="38020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9" name="Parallelogram 68"/>
              <p:cNvSpPr/>
              <p:nvPr/>
            </p:nvSpPr>
            <p:spPr bwMode="auto">
              <a:xfrm>
                <a:off x="503237" y="38020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67" name="Rectangle 66"/>
            <p:cNvSpPr/>
            <p:nvPr/>
          </p:nvSpPr>
          <p:spPr>
            <a:xfrm>
              <a:off x="10089693" y="5125889"/>
              <a:ext cx="1923478" cy="324146"/>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smtClean="0">
                  <a:gradFill>
                    <a:gsLst>
                      <a:gs pos="0">
                        <a:srgbClr val="404040"/>
                      </a:gs>
                      <a:gs pos="100000">
                        <a:srgbClr val="404040"/>
                      </a:gs>
                    </a:gsLst>
                    <a:lin ang="5400000" scaled="0"/>
                  </a:gradFill>
                </a:rPr>
                <a:t>Speaker Identification</a:t>
              </a:r>
            </a:p>
          </p:txBody>
        </p:sp>
      </p:grpSp>
      <p:grpSp>
        <p:nvGrpSpPr>
          <p:cNvPr id="75" name="Group 74"/>
          <p:cNvGrpSpPr/>
          <p:nvPr/>
        </p:nvGrpSpPr>
        <p:grpSpPr>
          <a:xfrm>
            <a:off x="3265462" y="4015826"/>
            <a:ext cx="2540895" cy="533401"/>
            <a:chOff x="9620946" y="3192462"/>
            <a:chExt cx="2540895" cy="533401"/>
          </a:xfrm>
        </p:grpSpPr>
        <p:grpSp>
          <p:nvGrpSpPr>
            <p:cNvPr id="76" name="Group 75"/>
            <p:cNvGrpSpPr/>
            <p:nvPr/>
          </p:nvGrpSpPr>
          <p:grpSpPr>
            <a:xfrm>
              <a:off x="9620946" y="3192462"/>
              <a:ext cx="2540895" cy="533401"/>
              <a:chOff x="503237" y="3192462"/>
              <a:chExt cx="2540895" cy="533401"/>
            </a:xfrm>
          </p:grpSpPr>
          <p:sp>
            <p:nvSpPr>
              <p:cNvPr id="78"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82" name="Parallelogram 81"/>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77" name="Rectangle 76"/>
            <p:cNvSpPr/>
            <p:nvPr/>
          </p:nvSpPr>
          <p:spPr>
            <a:xfrm>
              <a:off x="10078146" y="3268662"/>
              <a:ext cx="1923478" cy="388654"/>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smtClean="0">
                  <a:gradFill>
                    <a:gsLst>
                      <a:gs pos="0">
                        <a:srgbClr val="404040"/>
                      </a:gs>
                      <a:gs pos="100000">
                        <a:srgbClr val="404040"/>
                      </a:gs>
                    </a:gsLst>
                    <a:lin ang="5400000" scaled="0"/>
                  </a:gradFill>
                </a:rPr>
                <a:t>Speaker Verification</a:t>
              </a:r>
            </a:p>
          </p:txBody>
        </p:sp>
      </p:grpSp>
      <p:grpSp>
        <p:nvGrpSpPr>
          <p:cNvPr id="83" name="Group 82"/>
          <p:cNvGrpSpPr/>
          <p:nvPr/>
        </p:nvGrpSpPr>
        <p:grpSpPr>
          <a:xfrm>
            <a:off x="394507" y="4015826"/>
            <a:ext cx="2540895" cy="533401"/>
            <a:chOff x="6746814" y="3192462"/>
            <a:chExt cx="2540895" cy="533401"/>
          </a:xfrm>
        </p:grpSpPr>
        <p:grpSp>
          <p:nvGrpSpPr>
            <p:cNvPr id="84" name="Group 83"/>
            <p:cNvGrpSpPr/>
            <p:nvPr/>
          </p:nvGrpSpPr>
          <p:grpSpPr>
            <a:xfrm>
              <a:off x="6746814" y="3192462"/>
              <a:ext cx="2540895" cy="533401"/>
              <a:chOff x="503237" y="3192462"/>
              <a:chExt cx="2540895" cy="533401"/>
            </a:xfrm>
          </p:grpSpPr>
          <p:sp>
            <p:nvSpPr>
              <p:cNvPr id="86"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Parallelogram 86"/>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85" name="Rectangle 84"/>
            <p:cNvSpPr/>
            <p:nvPr/>
          </p:nvSpPr>
          <p:spPr>
            <a:xfrm>
              <a:off x="7194120" y="3268662"/>
              <a:ext cx="1923478" cy="388654"/>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smtClean="0">
                  <a:gradFill>
                    <a:gsLst>
                      <a:gs pos="0">
                        <a:srgbClr val="404040"/>
                      </a:gs>
                      <a:gs pos="100000">
                        <a:srgbClr val="404040"/>
                      </a:gs>
                    </a:gsLst>
                    <a:lin ang="5400000" scaled="0"/>
                  </a:gradFill>
                </a:rPr>
                <a:t>Speech Recognition</a:t>
              </a:r>
            </a:p>
          </p:txBody>
        </p:sp>
      </p:grpSp>
      <p:grpSp>
        <p:nvGrpSpPr>
          <p:cNvPr id="88" name="Group 87"/>
          <p:cNvGrpSpPr/>
          <p:nvPr/>
        </p:nvGrpSpPr>
        <p:grpSpPr>
          <a:xfrm>
            <a:off x="394507" y="5235026"/>
            <a:ext cx="2540895" cy="533401"/>
            <a:chOff x="6746814" y="3802062"/>
            <a:chExt cx="2540895" cy="533401"/>
          </a:xfrm>
        </p:grpSpPr>
        <p:grpSp>
          <p:nvGrpSpPr>
            <p:cNvPr id="89" name="Group 88"/>
            <p:cNvGrpSpPr/>
            <p:nvPr/>
          </p:nvGrpSpPr>
          <p:grpSpPr>
            <a:xfrm>
              <a:off x="6746814" y="3802062"/>
              <a:ext cx="2540895" cy="533401"/>
              <a:chOff x="503237" y="3192462"/>
              <a:chExt cx="2540895" cy="533401"/>
            </a:xfrm>
          </p:grpSpPr>
          <p:sp>
            <p:nvSpPr>
              <p:cNvPr id="91"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2" name="Parallelogram 91"/>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90" name="Rectangle 89"/>
            <p:cNvSpPr/>
            <p:nvPr/>
          </p:nvSpPr>
          <p:spPr>
            <a:xfrm>
              <a:off x="7194120" y="3892910"/>
              <a:ext cx="1923478" cy="388654"/>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smtClean="0">
                  <a:gradFill>
                    <a:gsLst>
                      <a:gs pos="0">
                        <a:srgbClr val="404040"/>
                      </a:gs>
                      <a:gs pos="100000">
                        <a:srgbClr val="404040"/>
                      </a:gs>
                    </a:gsLst>
                    <a:lin ang="5400000" scaled="0"/>
                  </a:gradFill>
                </a:rPr>
                <a:t>Speech Intent Recognition</a:t>
              </a:r>
            </a:p>
          </p:txBody>
        </p:sp>
      </p:grpSp>
      <p:grpSp>
        <p:nvGrpSpPr>
          <p:cNvPr id="116" name="Group 115"/>
          <p:cNvGrpSpPr/>
          <p:nvPr/>
        </p:nvGrpSpPr>
        <p:grpSpPr>
          <a:xfrm>
            <a:off x="6302762" y="3996128"/>
            <a:ext cx="2540895" cy="533401"/>
            <a:chOff x="9417742" y="3192462"/>
            <a:chExt cx="2540895" cy="533401"/>
          </a:xfrm>
        </p:grpSpPr>
        <p:grpSp>
          <p:nvGrpSpPr>
            <p:cNvPr id="117" name="Group 116"/>
            <p:cNvGrpSpPr/>
            <p:nvPr/>
          </p:nvGrpSpPr>
          <p:grpSpPr>
            <a:xfrm>
              <a:off x="9417742" y="3192462"/>
              <a:ext cx="2540895" cy="533401"/>
              <a:chOff x="503237" y="3192462"/>
              <a:chExt cx="2540895" cy="533401"/>
            </a:xfrm>
          </p:grpSpPr>
          <p:sp>
            <p:nvSpPr>
              <p:cNvPr id="119"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20" name="Parallelogram 119"/>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118" name="Rectangle 117"/>
            <p:cNvSpPr/>
            <p:nvPr/>
          </p:nvSpPr>
          <p:spPr>
            <a:xfrm>
              <a:off x="9855362" y="3301601"/>
              <a:ext cx="1923478" cy="329012"/>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smtClean="0">
                  <a:gradFill>
                    <a:gsLst>
                      <a:gs pos="0">
                        <a:srgbClr val="404040"/>
                      </a:gs>
                      <a:gs pos="100000">
                        <a:srgbClr val="404040"/>
                      </a:gs>
                    </a:gsLst>
                    <a:lin ang="5400000" scaled="0"/>
                  </a:gradFill>
                </a:rPr>
                <a:t>Custom Language Models</a:t>
              </a:r>
              <a:endParaRPr lang="en-US" sz="1400" kern="0" dirty="0">
                <a:gradFill>
                  <a:gsLst>
                    <a:gs pos="0">
                      <a:srgbClr val="404040"/>
                    </a:gs>
                    <a:gs pos="100000">
                      <a:srgbClr val="404040"/>
                    </a:gs>
                  </a:gsLst>
                  <a:lin ang="5400000" scaled="0"/>
                </a:gradFill>
              </a:endParaRPr>
            </a:p>
          </p:txBody>
        </p:sp>
      </p:grpSp>
      <p:sp>
        <p:nvSpPr>
          <p:cNvPr id="124" name="Rectangle 123"/>
          <p:cNvSpPr/>
          <p:nvPr/>
        </p:nvSpPr>
        <p:spPr bwMode="auto">
          <a:xfrm>
            <a:off x="263500" y="3832271"/>
            <a:ext cx="2971799" cy="2133599"/>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26" name="Rectangle 125"/>
          <p:cNvSpPr/>
          <p:nvPr/>
        </p:nvSpPr>
        <p:spPr bwMode="auto">
          <a:xfrm>
            <a:off x="3173156" y="3812573"/>
            <a:ext cx="2971799" cy="2133599"/>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p:cNvSpPr/>
          <p:nvPr/>
        </p:nvSpPr>
        <p:spPr>
          <a:xfrm>
            <a:off x="274639" y="2294118"/>
            <a:ext cx="11887202" cy="1395017"/>
          </a:xfrm>
          <a:prstGeom prst="rect">
            <a:avLst/>
          </a:prstGeom>
          <a:solidFill>
            <a:schemeClr val="bg1">
              <a:lumMod val="95000"/>
            </a:schemeClr>
          </a:solidFill>
          <a:ln w="25400" cap="flat" cmpd="sng" algn="ctr">
            <a:noFill/>
            <a:prstDash val="solid"/>
          </a:ln>
          <a:effectLst/>
        </p:spPr>
        <p:txBody>
          <a:bodyPr lIns="121725" tIns="60862" rIns="121725" bIns="60862" rtlCol="0" anchor="ctr"/>
          <a:lstStyle/>
          <a:p>
            <a:pPr algn="ctr" defTabSz="914400">
              <a:defRPr/>
            </a:pPr>
            <a:endParaRPr lang="en-US" sz="2800" kern="0" dirty="0" smtClean="0">
              <a:gradFill>
                <a:gsLst>
                  <a:gs pos="0">
                    <a:srgbClr val="FFFFFF"/>
                  </a:gs>
                  <a:gs pos="100000">
                    <a:srgbClr val="FFFFFF"/>
                  </a:gs>
                </a:gsLst>
                <a:lin ang="5400000" scaled="0"/>
              </a:gradFill>
            </a:endParaRPr>
          </a:p>
        </p:txBody>
      </p:sp>
      <p:sp>
        <p:nvSpPr>
          <p:cNvPr id="101" name="TextBox 100"/>
          <p:cNvSpPr txBox="1"/>
          <p:nvPr/>
        </p:nvSpPr>
        <p:spPr>
          <a:xfrm>
            <a:off x="396695" y="2294119"/>
            <a:ext cx="1106713"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t>Speech</a:t>
            </a:r>
          </a:p>
        </p:txBody>
      </p:sp>
      <p:grpSp>
        <p:nvGrpSpPr>
          <p:cNvPr id="102" name="SM Speech APIs"/>
          <p:cNvGrpSpPr/>
          <p:nvPr/>
        </p:nvGrpSpPr>
        <p:grpSpPr>
          <a:xfrm>
            <a:off x="511174" y="2797552"/>
            <a:ext cx="2762225" cy="715766"/>
            <a:chOff x="3145595" y="2278062"/>
            <a:chExt cx="2907380" cy="715766"/>
          </a:xfrm>
        </p:grpSpPr>
        <p:sp>
          <p:nvSpPr>
            <p:cNvPr id="103" name="Rectangle 102"/>
            <p:cNvSpPr/>
            <p:nvPr/>
          </p:nvSpPr>
          <p:spPr>
            <a:xfrm>
              <a:off x="3145595" y="2278062"/>
              <a:ext cx="2907380" cy="715766"/>
            </a:xfrm>
            <a:prstGeom prst="rect">
              <a:avLst/>
            </a:prstGeom>
            <a:solidFill>
              <a:srgbClr val="00B294"/>
            </a:solidFill>
            <a:ln w="9525" cap="flat" cmpd="sng" algn="ctr">
              <a:noFill/>
              <a:prstDash val="solid"/>
            </a:ln>
            <a:effectLst/>
          </p:spPr>
          <p:txBody>
            <a:bodyPr lIns="121725" tIns="60862" rIns="121725" bIns="60862" rtlCol="0" anchor="ctr"/>
            <a:lstStyle/>
            <a:p>
              <a:pPr defTabSz="914400">
                <a:defRPr/>
              </a:pPr>
              <a:r>
                <a:rPr lang="en-US" sz="1600" kern="0" dirty="0" smtClean="0">
                  <a:gradFill>
                    <a:gsLst>
                      <a:gs pos="0">
                        <a:srgbClr val="FFFFFF"/>
                      </a:gs>
                      <a:gs pos="100000">
                        <a:srgbClr val="FFFFFF"/>
                      </a:gs>
                    </a:gsLst>
                    <a:lin ang="5400000" scaled="0"/>
                  </a:gradFill>
                </a:rPr>
                <a:t>Speech APIs</a:t>
              </a:r>
            </a:p>
          </p:txBody>
        </p:sp>
        <p:pic>
          <p:nvPicPr>
            <p:cNvPr id="104" name="Picture 10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4014" y="2341260"/>
              <a:ext cx="757762" cy="589371"/>
            </a:xfrm>
            <a:prstGeom prst="rect">
              <a:avLst/>
            </a:prstGeom>
          </p:spPr>
        </p:pic>
      </p:grpSp>
      <p:grpSp>
        <p:nvGrpSpPr>
          <p:cNvPr id="105" name="SM Face APIs"/>
          <p:cNvGrpSpPr/>
          <p:nvPr/>
        </p:nvGrpSpPr>
        <p:grpSpPr>
          <a:xfrm>
            <a:off x="3380575" y="2799259"/>
            <a:ext cx="2764730" cy="715766"/>
            <a:chOff x="274639" y="2278062"/>
            <a:chExt cx="2764730" cy="715766"/>
          </a:xfrm>
        </p:grpSpPr>
        <p:sp>
          <p:nvSpPr>
            <p:cNvPr id="113" name="Rectangle 112"/>
            <p:cNvSpPr/>
            <p:nvPr/>
          </p:nvSpPr>
          <p:spPr>
            <a:xfrm>
              <a:off x="274639" y="2278062"/>
              <a:ext cx="2764730" cy="715766"/>
            </a:xfrm>
            <a:prstGeom prst="rect">
              <a:avLst/>
            </a:prstGeom>
            <a:solidFill>
              <a:srgbClr val="00B294"/>
            </a:solidFill>
            <a:ln w="9525" cap="flat" cmpd="sng" algn="ctr">
              <a:noFill/>
              <a:prstDash val="solid"/>
            </a:ln>
            <a:effectLst/>
          </p:spPr>
          <p:txBody>
            <a:bodyPr lIns="121725" tIns="60862" rIns="121725" bIns="60862" rtlCol="0" anchor="ctr"/>
            <a:lstStyle/>
            <a:p>
              <a:pPr defTabSz="914400">
                <a:defRPr/>
              </a:pPr>
              <a:r>
                <a:rPr lang="en-US" sz="1600" kern="0" dirty="0" smtClean="0">
                  <a:gradFill>
                    <a:gsLst>
                      <a:gs pos="0">
                        <a:srgbClr val="FFFFFF"/>
                      </a:gs>
                      <a:gs pos="100000">
                        <a:srgbClr val="FFFFFF"/>
                      </a:gs>
                    </a:gsLst>
                    <a:lin ang="5400000" scaled="0"/>
                  </a:gradFill>
                </a:rPr>
                <a:t>Speaker </a:t>
              </a:r>
              <a:br>
                <a:rPr lang="en-US" sz="1600" kern="0" dirty="0" smtClean="0">
                  <a:gradFill>
                    <a:gsLst>
                      <a:gs pos="0">
                        <a:srgbClr val="FFFFFF"/>
                      </a:gs>
                      <a:gs pos="100000">
                        <a:srgbClr val="FFFFFF"/>
                      </a:gs>
                    </a:gsLst>
                    <a:lin ang="5400000" scaled="0"/>
                  </a:gradFill>
                </a:rPr>
              </a:br>
              <a:r>
                <a:rPr lang="en-US" sz="1600" kern="0" dirty="0" smtClean="0">
                  <a:gradFill>
                    <a:gsLst>
                      <a:gs pos="0">
                        <a:srgbClr val="FFFFFF"/>
                      </a:gs>
                      <a:gs pos="100000">
                        <a:srgbClr val="FFFFFF"/>
                      </a:gs>
                    </a:gsLst>
                    <a:lin ang="5400000" scaled="0"/>
                  </a:gradFill>
                </a:rPr>
                <a:t>Recognition</a:t>
              </a:r>
            </a:p>
          </p:txBody>
        </p:sp>
        <p:pic>
          <p:nvPicPr>
            <p:cNvPr id="114" name="Picture 11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4837" y="2345350"/>
              <a:ext cx="576542" cy="581191"/>
            </a:xfrm>
            <a:prstGeom prst="rect">
              <a:avLst/>
            </a:prstGeom>
          </p:spPr>
        </p:pic>
      </p:grpSp>
      <p:pic>
        <p:nvPicPr>
          <p:cNvPr id="115" name="Picture 6" descr="https://www.projectoxford.ai/images/bright/spid/spi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4587" y="2851555"/>
            <a:ext cx="1066800" cy="648487"/>
          </a:xfrm>
          <a:prstGeom prst="rect">
            <a:avLst/>
          </a:prstGeom>
          <a:noFill/>
          <a:extLst>
            <a:ext uri="{909E8E84-426E-40DD-AFC4-6F175D3DCCD1}">
              <a14:hiddenFill xmlns:a14="http://schemas.microsoft.com/office/drawing/2010/main">
                <a:solidFill>
                  <a:srgbClr val="FFFFFF"/>
                </a:solidFill>
              </a14:hiddenFill>
            </a:ext>
          </a:extLst>
        </p:spPr>
      </p:pic>
      <p:grpSp>
        <p:nvGrpSpPr>
          <p:cNvPr id="121" name="SM Face APIs"/>
          <p:cNvGrpSpPr/>
          <p:nvPr/>
        </p:nvGrpSpPr>
        <p:grpSpPr>
          <a:xfrm>
            <a:off x="6283572" y="2791007"/>
            <a:ext cx="2764730" cy="715766"/>
            <a:chOff x="274639" y="2278062"/>
            <a:chExt cx="2764730" cy="715766"/>
          </a:xfrm>
        </p:grpSpPr>
        <p:sp>
          <p:nvSpPr>
            <p:cNvPr id="122" name="Rectangle 121"/>
            <p:cNvSpPr/>
            <p:nvPr/>
          </p:nvSpPr>
          <p:spPr>
            <a:xfrm>
              <a:off x="274639" y="2278062"/>
              <a:ext cx="2764730" cy="715766"/>
            </a:xfrm>
            <a:prstGeom prst="rect">
              <a:avLst/>
            </a:prstGeom>
            <a:solidFill>
              <a:srgbClr val="00B294"/>
            </a:solidFill>
            <a:ln w="9525" cap="flat" cmpd="sng" algn="ctr">
              <a:noFill/>
              <a:prstDash val="solid"/>
            </a:ln>
            <a:effectLst/>
          </p:spPr>
          <p:txBody>
            <a:bodyPr lIns="121725" tIns="60862" rIns="121725" bIns="60862" rtlCol="0" anchor="ctr"/>
            <a:lstStyle/>
            <a:p>
              <a:pPr defTabSz="914400">
                <a:defRPr/>
              </a:pPr>
              <a:r>
                <a:rPr lang="en-US" sz="1600" kern="0" dirty="0" smtClean="0">
                  <a:gradFill>
                    <a:gsLst>
                      <a:gs pos="0">
                        <a:srgbClr val="FFFFFF"/>
                      </a:gs>
                      <a:gs pos="100000">
                        <a:srgbClr val="FFFFFF"/>
                      </a:gs>
                    </a:gsLst>
                    <a:lin ang="5400000" scaled="0"/>
                  </a:gradFill>
                </a:rPr>
                <a:t>CRIS</a:t>
              </a:r>
              <a:r>
                <a:rPr lang="en-US" sz="1200" kern="0" dirty="0" smtClean="0">
                  <a:gradFill>
                    <a:gsLst>
                      <a:gs pos="0">
                        <a:srgbClr val="FFFFFF"/>
                      </a:gs>
                      <a:gs pos="100000">
                        <a:srgbClr val="FFFFFF"/>
                      </a:gs>
                    </a:gsLst>
                    <a:lin ang="5400000" scaled="0"/>
                  </a:gradFill>
                </a:rPr>
                <a:t/>
              </a:r>
              <a:br>
                <a:rPr lang="en-US" sz="1200" kern="0" dirty="0" smtClean="0">
                  <a:gradFill>
                    <a:gsLst>
                      <a:gs pos="0">
                        <a:srgbClr val="FFFFFF"/>
                      </a:gs>
                      <a:gs pos="100000">
                        <a:srgbClr val="FFFFFF"/>
                      </a:gs>
                    </a:gsLst>
                    <a:lin ang="5400000" scaled="0"/>
                  </a:gradFill>
                </a:rPr>
              </a:br>
              <a:r>
                <a:rPr lang="en-US" sz="1200" kern="0" dirty="0" smtClean="0">
                  <a:gradFill>
                    <a:gsLst>
                      <a:gs pos="0">
                        <a:srgbClr val="FFFFFF"/>
                      </a:gs>
                      <a:gs pos="100000">
                        <a:srgbClr val="FFFFFF"/>
                      </a:gs>
                    </a:gsLst>
                    <a:lin ang="5400000" scaled="0"/>
                  </a:gradFill>
                </a:rPr>
                <a:t>(Custom Recognition</a:t>
              </a:r>
              <a:br>
                <a:rPr lang="en-US" sz="1200" kern="0" dirty="0" smtClean="0">
                  <a:gradFill>
                    <a:gsLst>
                      <a:gs pos="0">
                        <a:srgbClr val="FFFFFF"/>
                      </a:gs>
                      <a:gs pos="100000">
                        <a:srgbClr val="FFFFFF"/>
                      </a:gs>
                    </a:gsLst>
                    <a:lin ang="5400000" scaled="0"/>
                  </a:gradFill>
                </a:rPr>
              </a:br>
              <a:r>
                <a:rPr lang="en-US" sz="1200" kern="0" dirty="0" smtClean="0">
                  <a:gradFill>
                    <a:gsLst>
                      <a:gs pos="0">
                        <a:srgbClr val="FFFFFF"/>
                      </a:gs>
                      <a:gs pos="100000">
                        <a:srgbClr val="FFFFFF"/>
                      </a:gs>
                    </a:gsLst>
                    <a:lin ang="5400000" scaled="0"/>
                  </a:gradFill>
                </a:rPr>
                <a:t> Intelligent Service)</a:t>
              </a:r>
              <a:endParaRPr lang="en-US" sz="1600" kern="0" dirty="0" smtClean="0">
                <a:gradFill>
                  <a:gsLst>
                    <a:gs pos="0">
                      <a:srgbClr val="FFFFFF"/>
                    </a:gs>
                    <a:gs pos="100000">
                      <a:srgbClr val="FFFFFF"/>
                    </a:gs>
                  </a:gsLst>
                  <a:lin ang="5400000" scaled="0"/>
                </a:gradFill>
              </a:endParaRPr>
            </a:p>
          </p:txBody>
        </p:sp>
        <p:pic>
          <p:nvPicPr>
            <p:cNvPr id="123" name="Picture 12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4837" y="2345350"/>
              <a:ext cx="576542" cy="581191"/>
            </a:xfrm>
            <a:prstGeom prst="rect">
              <a:avLst/>
            </a:prstGeom>
          </p:spPr>
        </p:pic>
      </p:grpSp>
      <p:pic>
        <p:nvPicPr>
          <p:cNvPr id="128" name="Picture 8" descr="https://www.projectoxford.ai/images/bright/cris/cri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73784" y="2797552"/>
            <a:ext cx="1155943" cy="702675"/>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p:cNvGrpSpPr/>
          <p:nvPr/>
        </p:nvGrpSpPr>
        <p:grpSpPr>
          <a:xfrm>
            <a:off x="6265132" y="5253500"/>
            <a:ext cx="2540895" cy="533401"/>
            <a:chOff x="9417742" y="3192462"/>
            <a:chExt cx="2540895" cy="533401"/>
          </a:xfrm>
        </p:grpSpPr>
        <p:grpSp>
          <p:nvGrpSpPr>
            <p:cNvPr id="55" name="Group 54"/>
            <p:cNvGrpSpPr/>
            <p:nvPr/>
          </p:nvGrpSpPr>
          <p:grpSpPr>
            <a:xfrm>
              <a:off x="9417742" y="3192462"/>
              <a:ext cx="2540895" cy="533401"/>
              <a:chOff x="503237" y="3192462"/>
              <a:chExt cx="2540895" cy="533401"/>
            </a:xfrm>
          </p:grpSpPr>
          <p:sp>
            <p:nvSpPr>
              <p:cNvPr id="57"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 name="Parallelogram 57"/>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56" name="Rectangle 55"/>
            <p:cNvSpPr/>
            <p:nvPr/>
          </p:nvSpPr>
          <p:spPr>
            <a:xfrm>
              <a:off x="9855362" y="3301601"/>
              <a:ext cx="1923478" cy="329012"/>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smtClean="0">
                  <a:gradFill>
                    <a:gsLst>
                      <a:gs pos="0">
                        <a:srgbClr val="404040"/>
                      </a:gs>
                      <a:gs pos="100000">
                        <a:srgbClr val="404040"/>
                      </a:gs>
                    </a:gsLst>
                    <a:lin ang="5400000" scaled="0"/>
                  </a:gradFill>
                </a:rPr>
                <a:t>Improve Models</a:t>
              </a:r>
              <a:endParaRPr lang="en-US" sz="1400" kern="0" dirty="0">
                <a:gradFill>
                  <a:gsLst>
                    <a:gs pos="0">
                      <a:srgbClr val="404040"/>
                    </a:gs>
                    <a:gs pos="100000">
                      <a:srgbClr val="404040"/>
                    </a:gs>
                  </a:gsLst>
                  <a:lin ang="5400000" scaled="0"/>
                </a:gradFill>
              </a:endParaRPr>
            </a:p>
          </p:txBody>
        </p:sp>
      </p:grpSp>
    </p:spTree>
    <p:extLst>
      <p:ext uri="{BB962C8B-B14F-4D97-AF65-F5344CB8AC3E}">
        <p14:creationId xmlns:p14="http://schemas.microsoft.com/office/powerpoint/2010/main" val="20013744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par>
                                <p:cTn id="8" presetID="42" presetClass="path" presetSubtype="0" decel="100000" fill="hold" nodeType="withEffect">
                                  <p:stCondLst>
                                    <p:cond delay="0"/>
                                  </p:stCondLst>
                                  <p:childTnLst>
                                    <p:animMotion origin="layout" path="M -0.01863 0.00022 L -3.49757E-6 3.20018E-6 " pathEditMode="relative" rAng="0" ptsTypes="AA">
                                      <p:cBhvr>
                                        <p:cTn id="9" dur="500" fill="hold"/>
                                        <p:tgtEl>
                                          <p:spTgt spid="83"/>
                                        </p:tgtEl>
                                        <p:attrNameLst>
                                          <p:attrName>ppt_x</p:attrName>
                                          <p:attrName>ppt_y</p:attrName>
                                        </p:attrNameLst>
                                      </p:cBhvr>
                                      <p:rCtr x="93200" y="-2300"/>
                                    </p:animMotion>
                                  </p:childTnLst>
                                </p:cTn>
                              </p:par>
                              <p:par>
                                <p:cTn id="10" presetID="10" presetClass="entr" presetSubtype="0" fill="hold" nodeType="withEffect">
                                  <p:stCondLst>
                                    <p:cond delay="25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par>
                                <p:cTn id="13" presetID="42" presetClass="path" presetSubtype="0" decel="100000" fill="hold" nodeType="withEffect">
                                  <p:stCondLst>
                                    <p:cond delay="250"/>
                                  </p:stCondLst>
                                  <p:childTnLst>
                                    <p:animMotion origin="layout" path="M -0.01863 0.00023 L -3.49757E-6 -6.8089E-7 " pathEditMode="relative" rAng="0" ptsTypes="AA">
                                      <p:cBhvr>
                                        <p:cTn id="14" dur="500" fill="hold"/>
                                        <p:tgtEl>
                                          <p:spTgt spid="40"/>
                                        </p:tgtEl>
                                        <p:attrNameLst>
                                          <p:attrName>ppt_x</p:attrName>
                                          <p:attrName>ppt_y</p:attrName>
                                        </p:attrNameLst>
                                      </p:cBhvr>
                                      <p:rCtr x="93200" y="-2300"/>
                                    </p:animMotion>
                                  </p:childTnLst>
                                </p:cTn>
                              </p:par>
                              <p:par>
                                <p:cTn id="15" presetID="10" presetClass="entr" presetSubtype="0" fill="hold" nodeType="withEffect">
                                  <p:stCondLst>
                                    <p:cond delay="500"/>
                                  </p:stCondLst>
                                  <p:childTnLst>
                                    <p:set>
                                      <p:cBhvr>
                                        <p:cTn id="16" dur="1" fill="hold">
                                          <p:stCondLst>
                                            <p:cond delay="0"/>
                                          </p:stCondLst>
                                        </p:cTn>
                                        <p:tgtEl>
                                          <p:spTgt spid="88"/>
                                        </p:tgtEl>
                                        <p:attrNameLst>
                                          <p:attrName>style.visibility</p:attrName>
                                        </p:attrNameLst>
                                      </p:cBhvr>
                                      <p:to>
                                        <p:strVal val="visible"/>
                                      </p:to>
                                    </p:set>
                                    <p:animEffect transition="in" filter="fade">
                                      <p:cBhvr>
                                        <p:cTn id="17" dur="500"/>
                                        <p:tgtEl>
                                          <p:spTgt spid="88"/>
                                        </p:tgtEl>
                                      </p:cBhvr>
                                    </p:animEffect>
                                  </p:childTnLst>
                                </p:cTn>
                              </p:par>
                              <p:par>
                                <p:cTn id="18" presetID="42" presetClass="path" presetSubtype="0" decel="100000" fill="hold" nodeType="withEffect">
                                  <p:stCondLst>
                                    <p:cond delay="500"/>
                                  </p:stCondLst>
                                  <p:childTnLst>
                                    <p:animMotion origin="layout" path="M -0.01863 0.00023 L -3.49757E-6 -4.56196E-6 " pathEditMode="relative" rAng="0" ptsTypes="AA">
                                      <p:cBhvr>
                                        <p:cTn id="19" dur="500" fill="hold"/>
                                        <p:tgtEl>
                                          <p:spTgt spid="88"/>
                                        </p:tgtEl>
                                        <p:attrNameLst>
                                          <p:attrName>ppt_x</p:attrName>
                                          <p:attrName>ppt_y</p:attrName>
                                        </p:attrNameLst>
                                      </p:cBhvr>
                                      <p:rCtr x="93200" y="-2300"/>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5"/>
                                        </p:tgtEl>
                                        <p:attrNameLst>
                                          <p:attrName>style.visibility</p:attrName>
                                        </p:attrNameLst>
                                      </p:cBhvr>
                                      <p:to>
                                        <p:strVal val="visible"/>
                                      </p:to>
                                    </p:set>
                                    <p:animEffect transition="in" filter="fade">
                                      <p:cBhvr>
                                        <p:cTn id="24" dur="500"/>
                                        <p:tgtEl>
                                          <p:spTgt spid="7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4"/>
                                        </p:tgtEl>
                                        <p:attrNameLst>
                                          <p:attrName>style.visibility</p:attrName>
                                        </p:attrNameLst>
                                      </p:cBhvr>
                                      <p:to>
                                        <p:strVal val="visible"/>
                                      </p:to>
                                    </p:set>
                                    <p:animEffect transition="in" filter="fade">
                                      <p:cBhvr>
                                        <p:cTn id="27" dur="500"/>
                                        <p:tgtEl>
                                          <p:spTgt spid="124"/>
                                        </p:tgtEl>
                                      </p:cBhvr>
                                    </p:animEffect>
                                  </p:childTnLst>
                                </p:cTn>
                              </p:par>
                              <p:par>
                                <p:cTn id="28" presetID="42" presetClass="path" presetSubtype="0" decel="100000" fill="hold" nodeType="withEffect">
                                  <p:stCondLst>
                                    <p:cond delay="0"/>
                                  </p:stCondLst>
                                  <p:childTnLst>
                                    <p:animMotion origin="layout" path="M -0.01863 0.00022 L -2.36661E-6 3.20018E-6 " pathEditMode="relative" rAng="0" ptsTypes="AA">
                                      <p:cBhvr>
                                        <p:cTn id="29" dur="500" fill="hold"/>
                                        <p:tgtEl>
                                          <p:spTgt spid="75"/>
                                        </p:tgtEl>
                                        <p:attrNameLst>
                                          <p:attrName>ppt_x</p:attrName>
                                          <p:attrName>ppt_y</p:attrName>
                                        </p:attrNameLst>
                                      </p:cBhvr>
                                      <p:rCtr x="93200" y="-2300"/>
                                    </p:animMotion>
                                  </p:childTnLst>
                                </p:cTn>
                              </p:par>
                              <p:par>
                                <p:cTn id="30" presetID="10" presetClass="entr" presetSubtype="0" fill="hold" nodeType="withEffect">
                                  <p:stCondLst>
                                    <p:cond delay="250"/>
                                  </p:stCondLst>
                                  <p:childTnLst>
                                    <p:set>
                                      <p:cBhvr>
                                        <p:cTn id="31" dur="1" fill="hold">
                                          <p:stCondLst>
                                            <p:cond delay="0"/>
                                          </p:stCondLst>
                                        </p:cTn>
                                        <p:tgtEl>
                                          <p:spTgt spid="65"/>
                                        </p:tgtEl>
                                        <p:attrNameLst>
                                          <p:attrName>style.visibility</p:attrName>
                                        </p:attrNameLst>
                                      </p:cBhvr>
                                      <p:to>
                                        <p:strVal val="visible"/>
                                      </p:to>
                                    </p:set>
                                    <p:animEffect transition="in" filter="fade">
                                      <p:cBhvr>
                                        <p:cTn id="32" dur="500"/>
                                        <p:tgtEl>
                                          <p:spTgt spid="65"/>
                                        </p:tgtEl>
                                      </p:cBhvr>
                                    </p:animEffect>
                                  </p:childTnLst>
                                </p:cTn>
                              </p:par>
                              <p:par>
                                <p:cTn id="33" presetID="42" presetClass="path" presetSubtype="0" decel="100000" fill="hold" nodeType="withEffect">
                                  <p:stCondLst>
                                    <p:cond delay="250"/>
                                  </p:stCondLst>
                                  <p:childTnLst>
                                    <p:animMotion origin="layout" path="M -0.01863 0.00023 L -2.36661E-6 -3.71766E-6 " pathEditMode="relative" rAng="0" ptsTypes="AA">
                                      <p:cBhvr>
                                        <p:cTn id="34" dur="500" fill="hold"/>
                                        <p:tgtEl>
                                          <p:spTgt spid="65"/>
                                        </p:tgtEl>
                                        <p:attrNameLst>
                                          <p:attrName>ppt_x</p:attrName>
                                          <p:attrName>ppt_y</p:attrName>
                                        </p:attrNameLst>
                                      </p:cBhvr>
                                      <p:rCtr x="93200" y="-2300"/>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16"/>
                                        </p:tgtEl>
                                        <p:attrNameLst>
                                          <p:attrName>style.visibility</p:attrName>
                                        </p:attrNameLst>
                                      </p:cBhvr>
                                      <p:to>
                                        <p:strVal val="visible"/>
                                      </p:to>
                                    </p:set>
                                    <p:animEffect transition="in" filter="fade">
                                      <p:cBhvr>
                                        <p:cTn id="39" dur="500"/>
                                        <p:tgtEl>
                                          <p:spTgt spid="1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6"/>
                                        </p:tgtEl>
                                        <p:attrNameLst>
                                          <p:attrName>style.visibility</p:attrName>
                                        </p:attrNameLst>
                                      </p:cBhvr>
                                      <p:to>
                                        <p:strVal val="visible"/>
                                      </p:to>
                                    </p:set>
                                    <p:animEffect transition="in" filter="fade">
                                      <p:cBhvr>
                                        <p:cTn id="42" dur="500"/>
                                        <p:tgtEl>
                                          <p:spTgt spid="126"/>
                                        </p:tgtEl>
                                      </p:cBhvr>
                                    </p:animEffect>
                                  </p:childTnLst>
                                </p:cTn>
                              </p:par>
                              <p:par>
                                <p:cTn id="43" presetID="42" presetClass="path" presetSubtype="0" decel="100000" fill="hold" nodeType="withEffect">
                                  <p:stCondLst>
                                    <p:cond delay="0"/>
                                  </p:stCondLst>
                                  <p:childTnLst>
                                    <p:animMotion origin="layout" path="M -0.01863 0.00022 L -4.35027E-6 3.7222E-6 " pathEditMode="relative" rAng="0" ptsTypes="AA">
                                      <p:cBhvr>
                                        <p:cTn id="44" dur="500" fill="hold"/>
                                        <p:tgtEl>
                                          <p:spTgt spid="116"/>
                                        </p:tgtEl>
                                        <p:attrNameLst>
                                          <p:attrName>ppt_x</p:attrName>
                                          <p:attrName>ppt_y</p:attrName>
                                        </p:attrNameLst>
                                      </p:cBhvr>
                                      <p:rCtr x="93200" y="-2300"/>
                                    </p:animMotion>
                                  </p:childTnLst>
                                </p:cTn>
                              </p:par>
                              <p:par>
                                <p:cTn id="45" presetID="10" presetClass="entr" presetSubtype="0" fill="hold" nodeType="withEffect">
                                  <p:stCondLst>
                                    <p:cond delay="250"/>
                                  </p:stCondLst>
                                  <p:childTnLst>
                                    <p:set>
                                      <p:cBhvr>
                                        <p:cTn id="46" dur="1" fill="hold">
                                          <p:stCondLst>
                                            <p:cond delay="0"/>
                                          </p:stCondLst>
                                        </p:cTn>
                                        <p:tgtEl>
                                          <p:spTgt spid="60"/>
                                        </p:tgtEl>
                                        <p:attrNameLst>
                                          <p:attrName>style.visibility</p:attrName>
                                        </p:attrNameLst>
                                      </p:cBhvr>
                                      <p:to>
                                        <p:strVal val="visible"/>
                                      </p:to>
                                    </p:set>
                                    <p:animEffect transition="in" filter="fade">
                                      <p:cBhvr>
                                        <p:cTn id="47" dur="500"/>
                                        <p:tgtEl>
                                          <p:spTgt spid="60"/>
                                        </p:tgtEl>
                                      </p:cBhvr>
                                    </p:animEffect>
                                  </p:childTnLst>
                                </p:cTn>
                              </p:par>
                              <p:par>
                                <p:cTn id="48" presetID="42" presetClass="path" presetSubtype="0" decel="100000" fill="hold" nodeType="withEffect">
                                  <p:stCondLst>
                                    <p:cond delay="250"/>
                                  </p:stCondLst>
                                  <p:childTnLst>
                                    <p:animMotion origin="layout" path="M -0.01863 0.00023 L -4.35027E-6 -1.58874E-7 " pathEditMode="relative" rAng="0" ptsTypes="AA">
                                      <p:cBhvr>
                                        <p:cTn id="49" dur="500" fill="hold"/>
                                        <p:tgtEl>
                                          <p:spTgt spid="60"/>
                                        </p:tgtEl>
                                        <p:attrNameLst>
                                          <p:attrName>ppt_x</p:attrName>
                                          <p:attrName>ppt_y</p:attrName>
                                        </p:attrNameLst>
                                      </p:cBhvr>
                                      <p:rCtr x="93200" y="-2300"/>
                                    </p:animMotion>
                                  </p:childTnLst>
                                </p:cTn>
                              </p:par>
                              <p:par>
                                <p:cTn id="50" presetID="10" presetClass="entr" presetSubtype="0" fill="hold" nodeType="withEffect">
                                  <p:stCondLst>
                                    <p:cond delay="250"/>
                                  </p:stCondLst>
                                  <p:childTnLst>
                                    <p:set>
                                      <p:cBhvr>
                                        <p:cTn id="51" dur="1" fill="hold">
                                          <p:stCondLst>
                                            <p:cond delay="0"/>
                                          </p:stCondLst>
                                        </p:cTn>
                                        <p:tgtEl>
                                          <p:spTgt spid="54"/>
                                        </p:tgtEl>
                                        <p:attrNameLst>
                                          <p:attrName>style.visibility</p:attrName>
                                        </p:attrNameLst>
                                      </p:cBhvr>
                                      <p:to>
                                        <p:strVal val="visible"/>
                                      </p:to>
                                    </p:set>
                                    <p:animEffect transition="in" filter="fade">
                                      <p:cBhvr>
                                        <p:cTn id="52" dur="500"/>
                                        <p:tgtEl>
                                          <p:spTgt spid="54"/>
                                        </p:tgtEl>
                                      </p:cBhvr>
                                    </p:animEffect>
                                  </p:childTnLst>
                                </p:cTn>
                              </p:par>
                              <p:par>
                                <p:cTn id="53" presetID="42" presetClass="path" presetSubtype="0" decel="100000" fill="hold" nodeType="withEffect">
                                  <p:stCondLst>
                                    <p:cond delay="250"/>
                                  </p:stCondLst>
                                  <p:childTnLst>
                                    <p:animMotion origin="layout" path="M -0.01863 0.00023 L -4.35027E-6 -1.58874E-7 " pathEditMode="relative" rAng="0" ptsTypes="AA">
                                      <p:cBhvr>
                                        <p:cTn id="54" dur="500" fill="hold"/>
                                        <p:tgtEl>
                                          <p:spTgt spid="54"/>
                                        </p:tgtEl>
                                        <p:attrNameLst>
                                          <p:attrName>ppt_x</p:attrName>
                                          <p:attrName>ppt_y</p:attrName>
                                        </p:attrNameLst>
                                      </p:cBhvr>
                                      <p:rCtr x="932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2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Microsoft Project Oxford Services</a:t>
            </a:r>
            <a:endParaRPr lang="en-US" dirty="0"/>
          </a:p>
        </p:txBody>
      </p:sp>
      <p:sp>
        <p:nvSpPr>
          <p:cNvPr id="28" name="Rectangle 27"/>
          <p:cNvSpPr/>
          <p:nvPr/>
        </p:nvSpPr>
        <p:spPr>
          <a:xfrm>
            <a:off x="274639" y="1516062"/>
            <a:ext cx="11887202" cy="650695"/>
          </a:xfrm>
          <a:prstGeom prst="rect">
            <a:avLst/>
          </a:prstGeom>
          <a:solidFill>
            <a:srgbClr val="008272"/>
          </a:solidFill>
          <a:ln w="25400" cap="flat" cmpd="sng" algn="ctr">
            <a:noFill/>
            <a:prstDash val="solid"/>
          </a:ln>
          <a:effectLst/>
        </p:spPr>
        <p:txBody>
          <a:bodyPr lIns="121725" tIns="60862" rIns="121725" bIns="60862" rtlCol="0" anchor="ctr"/>
          <a:lstStyle/>
          <a:p>
            <a:pPr algn="ctr" defTabSz="914400">
              <a:defRPr/>
            </a:pPr>
            <a:r>
              <a:rPr lang="en-US" sz="2800" kern="0" dirty="0" smtClean="0">
                <a:gradFill>
                  <a:gsLst>
                    <a:gs pos="0">
                      <a:srgbClr val="FFFFFF"/>
                    </a:gs>
                    <a:gs pos="100000">
                      <a:srgbClr val="FFFFFF"/>
                    </a:gs>
                  </a:gsLst>
                  <a:lin ang="5400000" scaled="0"/>
                </a:gradFill>
              </a:rPr>
              <a:t>PROJECT OXFORD</a:t>
            </a:r>
          </a:p>
        </p:txBody>
      </p:sp>
      <p:grpSp>
        <p:nvGrpSpPr>
          <p:cNvPr id="40" name="Group 39"/>
          <p:cNvGrpSpPr/>
          <p:nvPr/>
        </p:nvGrpSpPr>
        <p:grpSpPr>
          <a:xfrm>
            <a:off x="394507" y="4625426"/>
            <a:ext cx="2540895" cy="533401"/>
            <a:chOff x="6746814" y="4411662"/>
            <a:chExt cx="2540895" cy="533401"/>
          </a:xfrm>
        </p:grpSpPr>
        <p:grpSp>
          <p:nvGrpSpPr>
            <p:cNvPr id="41" name="Group 40"/>
            <p:cNvGrpSpPr/>
            <p:nvPr/>
          </p:nvGrpSpPr>
          <p:grpSpPr>
            <a:xfrm>
              <a:off x="6746814" y="4411662"/>
              <a:ext cx="2540895" cy="533401"/>
              <a:chOff x="503237" y="3192462"/>
              <a:chExt cx="2540895" cy="533401"/>
            </a:xfrm>
          </p:grpSpPr>
          <p:sp>
            <p:nvSpPr>
              <p:cNvPr id="43"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4" name="Parallelogram 43"/>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42" name="Rectangle 41"/>
            <p:cNvSpPr/>
            <p:nvPr/>
          </p:nvSpPr>
          <p:spPr>
            <a:xfrm>
              <a:off x="7194120" y="4520801"/>
              <a:ext cx="1923478" cy="329012"/>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smtClean="0">
                  <a:gradFill>
                    <a:gsLst>
                      <a:gs pos="0">
                        <a:srgbClr val="404040"/>
                      </a:gs>
                      <a:gs pos="100000">
                        <a:srgbClr val="404040"/>
                      </a:gs>
                    </a:gsLst>
                    <a:lin ang="5400000" scaled="0"/>
                  </a:gradFill>
                </a:rPr>
                <a:t>Detects Homonyms</a:t>
              </a:r>
            </a:p>
          </p:txBody>
        </p:sp>
      </p:grpSp>
      <p:grpSp>
        <p:nvGrpSpPr>
          <p:cNvPr id="65" name="Group 64"/>
          <p:cNvGrpSpPr/>
          <p:nvPr/>
        </p:nvGrpSpPr>
        <p:grpSpPr>
          <a:xfrm>
            <a:off x="3489177" y="4625425"/>
            <a:ext cx="2540895" cy="533401"/>
            <a:chOff x="9620946" y="5021262"/>
            <a:chExt cx="2540895" cy="533401"/>
          </a:xfrm>
        </p:grpSpPr>
        <p:grpSp>
          <p:nvGrpSpPr>
            <p:cNvPr id="66" name="Group 65"/>
            <p:cNvGrpSpPr/>
            <p:nvPr/>
          </p:nvGrpSpPr>
          <p:grpSpPr>
            <a:xfrm>
              <a:off x="9620946" y="5021262"/>
              <a:ext cx="2540895" cy="533401"/>
              <a:chOff x="503237" y="3802062"/>
              <a:chExt cx="2540895" cy="533401"/>
            </a:xfrm>
          </p:grpSpPr>
          <p:sp>
            <p:nvSpPr>
              <p:cNvPr id="68" name="Flowchart: Process 8"/>
              <p:cNvSpPr/>
              <p:nvPr/>
            </p:nvSpPr>
            <p:spPr bwMode="auto">
              <a:xfrm>
                <a:off x="584200" y="38020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9" name="Parallelogram 68"/>
              <p:cNvSpPr/>
              <p:nvPr/>
            </p:nvSpPr>
            <p:spPr bwMode="auto">
              <a:xfrm>
                <a:off x="503237" y="38020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67" name="Rectangle 66"/>
            <p:cNvSpPr/>
            <p:nvPr/>
          </p:nvSpPr>
          <p:spPr>
            <a:xfrm>
              <a:off x="10089693" y="5125889"/>
              <a:ext cx="1923478" cy="324146"/>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smtClean="0">
                  <a:gradFill>
                    <a:gsLst>
                      <a:gs pos="0">
                        <a:srgbClr val="404040"/>
                      </a:gs>
                      <a:gs pos="100000">
                        <a:srgbClr val="404040"/>
                      </a:gs>
                    </a:gsLst>
                    <a:lin ang="5400000" scaled="0"/>
                  </a:gradFill>
                </a:rPr>
                <a:t>Determine Entities</a:t>
              </a:r>
            </a:p>
          </p:txBody>
        </p:sp>
      </p:grpSp>
      <p:grpSp>
        <p:nvGrpSpPr>
          <p:cNvPr id="75" name="Group 74"/>
          <p:cNvGrpSpPr/>
          <p:nvPr/>
        </p:nvGrpSpPr>
        <p:grpSpPr>
          <a:xfrm>
            <a:off x="3489177" y="4016269"/>
            <a:ext cx="2540895" cy="533401"/>
            <a:chOff x="9620946" y="3192462"/>
            <a:chExt cx="2540895" cy="533401"/>
          </a:xfrm>
        </p:grpSpPr>
        <p:grpSp>
          <p:nvGrpSpPr>
            <p:cNvPr id="76" name="Group 75"/>
            <p:cNvGrpSpPr/>
            <p:nvPr/>
          </p:nvGrpSpPr>
          <p:grpSpPr>
            <a:xfrm>
              <a:off x="9620946" y="3192462"/>
              <a:ext cx="2540895" cy="533401"/>
              <a:chOff x="503237" y="3192462"/>
              <a:chExt cx="2540895" cy="533401"/>
            </a:xfrm>
          </p:grpSpPr>
          <p:sp>
            <p:nvSpPr>
              <p:cNvPr id="78"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82" name="Parallelogram 81"/>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77" name="Rectangle 76"/>
            <p:cNvSpPr/>
            <p:nvPr/>
          </p:nvSpPr>
          <p:spPr>
            <a:xfrm>
              <a:off x="10078146" y="3268662"/>
              <a:ext cx="1923478" cy="388654"/>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smtClean="0">
                  <a:gradFill>
                    <a:gsLst>
                      <a:gs pos="0">
                        <a:srgbClr val="404040"/>
                      </a:gs>
                      <a:gs pos="100000">
                        <a:srgbClr val="404040"/>
                      </a:gs>
                    </a:gsLst>
                    <a:lin ang="5400000" scaled="0"/>
                  </a:gradFill>
                </a:rPr>
                <a:t>Determine Intent</a:t>
              </a:r>
            </a:p>
          </p:txBody>
        </p:sp>
      </p:grpSp>
      <p:grpSp>
        <p:nvGrpSpPr>
          <p:cNvPr id="83" name="Group 82"/>
          <p:cNvGrpSpPr/>
          <p:nvPr/>
        </p:nvGrpSpPr>
        <p:grpSpPr>
          <a:xfrm>
            <a:off x="394507" y="4015826"/>
            <a:ext cx="2540895" cy="533401"/>
            <a:chOff x="6746814" y="3192462"/>
            <a:chExt cx="2540895" cy="533401"/>
          </a:xfrm>
        </p:grpSpPr>
        <p:grpSp>
          <p:nvGrpSpPr>
            <p:cNvPr id="84" name="Group 83"/>
            <p:cNvGrpSpPr/>
            <p:nvPr/>
          </p:nvGrpSpPr>
          <p:grpSpPr>
            <a:xfrm>
              <a:off x="6746814" y="3192462"/>
              <a:ext cx="2540895" cy="533401"/>
              <a:chOff x="503237" y="3192462"/>
              <a:chExt cx="2540895" cy="533401"/>
            </a:xfrm>
          </p:grpSpPr>
          <p:sp>
            <p:nvSpPr>
              <p:cNvPr id="86"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Parallelogram 86"/>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85" name="Rectangle 84"/>
            <p:cNvSpPr/>
            <p:nvPr/>
          </p:nvSpPr>
          <p:spPr>
            <a:xfrm>
              <a:off x="7194120" y="3268662"/>
              <a:ext cx="1923478" cy="388654"/>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smtClean="0">
                  <a:gradFill>
                    <a:gsLst>
                      <a:gs pos="0">
                        <a:srgbClr val="404040"/>
                      </a:gs>
                      <a:gs pos="100000">
                        <a:srgbClr val="404040"/>
                      </a:gs>
                    </a:gsLst>
                    <a:lin ang="5400000" scaled="0"/>
                  </a:gradFill>
                </a:rPr>
                <a:t>Word breaking</a:t>
              </a:r>
            </a:p>
          </p:txBody>
        </p:sp>
      </p:grpSp>
      <p:grpSp>
        <p:nvGrpSpPr>
          <p:cNvPr id="88" name="Group 87"/>
          <p:cNvGrpSpPr/>
          <p:nvPr/>
        </p:nvGrpSpPr>
        <p:grpSpPr>
          <a:xfrm>
            <a:off x="394507" y="5235026"/>
            <a:ext cx="2540895" cy="533401"/>
            <a:chOff x="6746814" y="3802062"/>
            <a:chExt cx="2540895" cy="533401"/>
          </a:xfrm>
        </p:grpSpPr>
        <p:grpSp>
          <p:nvGrpSpPr>
            <p:cNvPr id="89" name="Group 88"/>
            <p:cNvGrpSpPr/>
            <p:nvPr/>
          </p:nvGrpSpPr>
          <p:grpSpPr>
            <a:xfrm>
              <a:off x="6746814" y="3802062"/>
              <a:ext cx="2540895" cy="533401"/>
              <a:chOff x="503237" y="3192462"/>
              <a:chExt cx="2540895" cy="533401"/>
            </a:xfrm>
          </p:grpSpPr>
          <p:sp>
            <p:nvSpPr>
              <p:cNvPr id="91"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2" name="Parallelogram 91"/>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90" name="Rectangle 89"/>
            <p:cNvSpPr/>
            <p:nvPr/>
          </p:nvSpPr>
          <p:spPr>
            <a:xfrm>
              <a:off x="7194120" y="3892910"/>
              <a:ext cx="1923478" cy="388654"/>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smtClean="0">
                  <a:gradFill>
                    <a:gsLst>
                      <a:gs pos="0">
                        <a:srgbClr val="404040"/>
                      </a:gs>
                      <a:gs pos="100000">
                        <a:srgbClr val="404040"/>
                      </a:gs>
                    </a:gsLst>
                    <a:lin ang="5400000" scaled="0"/>
                  </a:gradFill>
                </a:rPr>
                <a:t>Support for phrases as they emerge</a:t>
              </a:r>
            </a:p>
          </p:txBody>
        </p:sp>
      </p:grpSp>
      <p:sp>
        <p:nvSpPr>
          <p:cNvPr id="124" name="Rectangle 123"/>
          <p:cNvSpPr/>
          <p:nvPr/>
        </p:nvSpPr>
        <p:spPr bwMode="auto">
          <a:xfrm>
            <a:off x="212666" y="3821529"/>
            <a:ext cx="2971799" cy="2133599"/>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a:xfrm>
            <a:off x="263500" y="2302005"/>
            <a:ext cx="11887202" cy="1395017"/>
          </a:xfrm>
          <a:prstGeom prst="rect">
            <a:avLst/>
          </a:prstGeom>
          <a:solidFill>
            <a:schemeClr val="bg1">
              <a:lumMod val="95000"/>
            </a:schemeClr>
          </a:solidFill>
          <a:ln w="25400" cap="flat" cmpd="sng" algn="ctr">
            <a:noFill/>
            <a:prstDash val="solid"/>
          </a:ln>
          <a:effectLst/>
        </p:spPr>
        <p:txBody>
          <a:bodyPr lIns="121725" tIns="60862" rIns="121725" bIns="60862" rtlCol="0" anchor="ctr"/>
          <a:lstStyle/>
          <a:p>
            <a:pPr algn="ctr" defTabSz="914400">
              <a:defRPr/>
            </a:pPr>
            <a:endParaRPr lang="en-US" dirty="0"/>
          </a:p>
        </p:txBody>
      </p:sp>
      <p:sp>
        <p:nvSpPr>
          <p:cNvPr id="55" name="TextBox 54"/>
          <p:cNvSpPr txBox="1"/>
          <p:nvPr/>
        </p:nvSpPr>
        <p:spPr>
          <a:xfrm>
            <a:off x="385556" y="2302006"/>
            <a:ext cx="1364797"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t>Language</a:t>
            </a:r>
            <a:endParaRPr lang="en-US" dirty="0"/>
          </a:p>
        </p:txBody>
      </p:sp>
      <p:grpSp>
        <p:nvGrpSpPr>
          <p:cNvPr id="56" name="SM LUIS"/>
          <p:cNvGrpSpPr/>
          <p:nvPr/>
        </p:nvGrpSpPr>
        <p:grpSpPr>
          <a:xfrm>
            <a:off x="3458380" y="2834213"/>
            <a:ext cx="3134189" cy="715766"/>
            <a:chOff x="9027652" y="2278062"/>
            <a:chExt cx="3134189" cy="715766"/>
          </a:xfrm>
        </p:grpSpPr>
        <p:sp>
          <p:nvSpPr>
            <p:cNvPr id="57" name="Rectangle 56"/>
            <p:cNvSpPr/>
            <p:nvPr/>
          </p:nvSpPr>
          <p:spPr>
            <a:xfrm>
              <a:off x="9027652" y="2278062"/>
              <a:ext cx="3134189" cy="715766"/>
            </a:xfrm>
            <a:prstGeom prst="rect">
              <a:avLst/>
            </a:prstGeom>
            <a:solidFill>
              <a:srgbClr val="00B294"/>
            </a:solidFill>
            <a:ln w="9525" cap="flat" cmpd="sng" algn="ctr">
              <a:noFill/>
              <a:prstDash val="solid"/>
            </a:ln>
            <a:effectLst/>
          </p:spPr>
          <p:txBody>
            <a:bodyPr lIns="121725" tIns="60862" rIns="121725" bIns="60862" rtlCol="0" anchor="ctr"/>
            <a:lstStyle/>
            <a:p>
              <a:pPr defTabSz="914400">
                <a:defRPr/>
              </a:pPr>
              <a:r>
                <a:rPr lang="en-US" sz="1600" kern="0" dirty="0" smtClean="0">
                  <a:gradFill>
                    <a:gsLst>
                      <a:gs pos="0">
                        <a:srgbClr val="FFFFFF"/>
                      </a:gs>
                      <a:gs pos="100000">
                        <a:srgbClr val="FFFFFF"/>
                      </a:gs>
                    </a:gsLst>
                    <a:lin ang="5400000" scaled="0"/>
                  </a:gradFill>
                </a:rPr>
                <a:t>LUIS</a:t>
              </a:r>
            </a:p>
            <a:p>
              <a:pPr defTabSz="914400">
                <a:defRPr/>
              </a:pPr>
              <a:r>
                <a:rPr lang="en-US" sz="1100" kern="0" dirty="0" smtClean="0">
                  <a:gradFill>
                    <a:gsLst>
                      <a:gs pos="0">
                        <a:srgbClr val="FFFFFF"/>
                      </a:gs>
                      <a:gs pos="100000">
                        <a:srgbClr val="FFFFFF"/>
                      </a:gs>
                    </a:gsLst>
                    <a:lin ang="5400000" scaled="0"/>
                  </a:gradFill>
                </a:rPr>
                <a:t>(Language Understanding </a:t>
              </a:r>
              <a:br>
                <a:rPr lang="en-US" sz="1100" kern="0" dirty="0" smtClean="0">
                  <a:gradFill>
                    <a:gsLst>
                      <a:gs pos="0">
                        <a:srgbClr val="FFFFFF"/>
                      </a:gs>
                      <a:gs pos="100000">
                        <a:srgbClr val="FFFFFF"/>
                      </a:gs>
                    </a:gsLst>
                    <a:lin ang="5400000" scaled="0"/>
                  </a:gradFill>
                </a:rPr>
              </a:br>
              <a:r>
                <a:rPr lang="en-US" sz="1100" kern="0" dirty="0" smtClean="0">
                  <a:gradFill>
                    <a:gsLst>
                      <a:gs pos="0">
                        <a:srgbClr val="FFFFFF"/>
                      </a:gs>
                      <a:gs pos="100000">
                        <a:srgbClr val="FFFFFF"/>
                      </a:gs>
                    </a:gsLst>
                    <a:lin ang="5400000" scaled="0"/>
                  </a:gradFill>
                </a:rPr>
                <a:t>Intelligent Service)</a:t>
              </a:r>
            </a:p>
          </p:txBody>
        </p:sp>
        <p:pic>
          <p:nvPicPr>
            <p:cNvPr id="58" name="Picture 5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4736" y="2327808"/>
              <a:ext cx="1114539" cy="616275"/>
            </a:xfrm>
            <a:prstGeom prst="rect">
              <a:avLst/>
            </a:prstGeom>
          </p:spPr>
        </p:pic>
      </p:grpSp>
      <p:sp>
        <p:nvSpPr>
          <p:cNvPr id="59" name="Rectangle 58"/>
          <p:cNvSpPr/>
          <p:nvPr/>
        </p:nvSpPr>
        <p:spPr>
          <a:xfrm>
            <a:off x="536528" y="2834213"/>
            <a:ext cx="2647937" cy="715766"/>
          </a:xfrm>
          <a:prstGeom prst="rect">
            <a:avLst/>
          </a:prstGeom>
          <a:solidFill>
            <a:srgbClr val="00B294"/>
          </a:solidFill>
          <a:ln w="9525" cap="flat" cmpd="sng" algn="ctr">
            <a:noFill/>
            <a:prstDash val="solid"/>
          </a:ln>
          <a:effectLst/>
        </p:spPr>
        <p:txBody>
          <a:bodyPr lIns="121725" tIns="60862" rIns="121725" bIns="60862" rtlCol="0" anchor="ctr"/>
          <a:lstStyle/>
          <a:p>
            <a:pPr defTabSz="914400">
              <a:defRPr/>
            </a:pPr>
            <a:r>
              <a:rPr lang="en-US" sz="1600" kern="0" dirty="0" smtClean="0">
                <a:gradFill>
                  <a:gsLst>
                    <a:gs pos="0">
                      <a:srgbClr val="FFFFFF"/>
                    </a:gs>
                    <a:gs pos="100000">
                      <a:srgbClr val="FFFFFF"/>
                    </a:gs>
                  </a:gsLst>
                  <a:lin ang="5400000" scaled="0"/>
                </a:gradFill>
              </a:rPr>
              <a:t>Spell Check APIs</a:t>
            </a:r>
          </a:p>
        </p:txBody>
      </p:sp>
      <p:pic>
        <p:nvPicPr>
          <p:cNvPr id="70" name="Picture 10" descr="https://www.projectoxford.ai/images/bright/spellcheck/SpellCheckAPI.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2160" y="2958720"/>
            <a:ext cx="825224" cy="501637"/>
          </a:xfrm>
          <a:prstGeom prst="rect">
            <a:avLst/>
          </a:prstGeom>
          <a:noFill/>
          <a:extLst>
            <a:ext uri="{909E8E84-426E-40DD-AFC4-6F175D3DCCD1}">
              <a14:hiddenFill xmlns:a14="http://schemas.microsoft.com/office/drawing/2010/main">
                <a:solidFill>
                  <a:srgbClr val="FFFFFF"/>
                </a:solidFill>
              </a14:hiddenFill>
            </a:ext>
          </a:extLst>
        </p:spPr>
      </p:pic>
      <p:grpSp>
        <p:nvGrpSpPr>
          <p:cNvPr id="71" name="Group 70"/>
          <p:cNvGrpSpPr/>
          <p:nvPr/>
        </p:nvGrpSpPr>
        <p:grpSpPr>
          <a:xfrm>
            <a:off x="3514492" y="5257970"/>
            <a:ext cx="2540895" cy="533401"/>
            <a:chOff x="9620946" y="5021262"/>
            <a:chExt cx="2540895" cy="533401"/>
          </a:xfrm>
        </p:grpSpPr>
        <p:grpSp>
          <p:nvGrpSpPr>
            <p:cNvPr id="72" name="Group 71"/>
            <p:cNvGrpSpPr/>
            <p:nvPr/>
          </p:nvGrpSpPr>
          <p:grpSpPr>
            <a:xfrm>
              <a:off x="9620946" y="5021262"/>
              <a:ext cx="2540895" cy="533401"/>
              <a:chOff x="503237" y="3802062"/>
              <a:chExt cx="2540895" cy="533401"/>
            </a:xfrm>
          </p:grpSpPr>
          <p:sp>
            <p:nvSpPr>
              <p:cNvPr id="74" name="Flowchart: Process 8"/>
              <p:cNvSpPr/>
              <p:nvPr/>
            </p:nvSpPr>
            <p:spPr bwMode="auto">
              <a:xfrm>
                <a:off x="584200" y="38020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9" name="Parallelogram 78"/>
              <p:cNvSpPr/>
              <p:nvPr/>
            </p:nvSpPr>
            <p:spPr bwMode="auto">
              <a:xfrm>
                <a:off x="503237" y="38020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73" name="Rectangle 72"/>
            <p:cNvSpPr/>
            <p:nvPr/>
          </p:nvSpPr>
          <p:spPr>
            <a:xfrm>
              <a:off x="10089693" y="5125889"/>
              <a:ext cx="1923478" cy="324146"/>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smtClean="0">
                  <a:gradFill>
                    <a:gsLst>
                      <a:gs pos="0">
                        <a:srgbClr val="404040"/>
                      </a:gs>
                      <a:gs pos="100000">
                        <a:srgbClr val="404040"/>
                      </a:gs>
                    </a:gsLst>
                    <a:lin ang="5400000" scaled="0"/>
                  </a:gradFill>
                </a:rPr>
                <a:t>Improve Models</a:t>
              </a:r>
            </a:p>
          </p:txBody>
        </p:sp>
      </p:grpSp>
    </p:spTree>
    <p:extLst>
      <p:ext uri="{BB962C8B-B14F-4D97-AF65-F5344CB8AC3E}">
        <p14:creationId xmlns:p14="http://schemas.microsoft.com/office/powerpoint/2010/main" val="26405138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par>
                                <p:cTn id="8" presetID="42" presetClass="path" presetSubtype="0" decel="100000" fill="hold" nodeType="withEffect">
                                  <p:stCondLst>
                                    <p:cond delay="0"/>
                                  </p:stCondLst>
                                  <p:childTnLst>
                                    <p:animMotion origin="layout" path="M -0.01863 0.00022 L -3.49757E-6 3.20018E-6 " pathEditMode="relative" rAng="0" ptsTypes="AA">
                                      <p:cBhvr>
                                        <p:cTn id="9" dur="500" fill="hold"/>
                                        <p:tgtEl>
                                          <p:spTgt spid="83"/>
                                        </p:tgtEl>
                                        <p:attrNameLst>
                                          <p:attrName>ppt_x</p:attrName>
                                          <p:attrName>ppt_y</p:attrName>
                                        </p:attrNameLst>
                                      </p:cBhvr>
                                      <p:rCtr x="93200" y="-2300"/>
                                    </p:animMotion>
                                  </p:childTnLst>
                                </p:cTn>
                              </p:par>
                              <p:par>
                                <p:cTn id="10" presetID="10" presetClass="entr" presetSubtype="0" fill="hold" nodeType="withEffect">
                                  <p:stCondLst>
                                    <p:cond delay="25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par>
                                <p:cTn id="13" presetID="42" presetClass="path" presetSubtype="0" decel="100000" fill="hold" nodeType="withEffect">
                                  <p:stCondLst>
                                    <p:cond delay="250"/>
                                  </p:stCondLst>
                                  <p:childTnLst>
                                    <p:animMotion origin="layout" path="M -0.01863 0.00023 L -3.49757E-6 -6.8089E-7 " pathEditMode="relative" rAng="0" ptsTypes="AA">
                                      <p:cBhvr>
                                        <p:cTn id="14" dur="500" fill="hold"/>
                                        <p:tgtEl>
                                          <p:spTgt spid="40"/>
                                        </p:tgtEl>
                                        <p:attrNameLst>
                                          <p:attrName>ppt_x</p:attrName>
                                          <p:attrName>ppt_y</p:attrName>
                                        </p:attrNameLst>
                                      </p:cBhvr>
                                      <p:rCtr x="93200" y="-2300"/>
                                    </p:animMotion>
                                  </p:childTnLst>
                                </p:cTn>
                              </p:par>
                              <p:par>
                                <p:cTn id="15" presetID="10" presetClass="entr" presetSubtype="0" fill="hold" nodeType="withEffect">
                                  <p:stCondLst>
                                    <p:cond delay="500"/>
                                  </p:stCondLst>
                                  <p:childTnLst>
                                    <p:set>
                                      <p:cBhvr>
                                        <p:cTn id="16" dur="1" fill="hold">
                                          <p:stCondLst>
                                            <p:cond delay="0"/>
                                          </p:stCondLst>
                                        </p:cTn>
                                        <p:tgtEl>
                                          <p:spTgt spid="88"/>
                                        </p:tgtEl>
                                        <p:attrNameLst>
                                          <p:attrName>style.visibility</p:attrName>
                                        </p:attrNameLst>
                                      </p:cBhvr>
                                      <p:to>
                                        <p:strVal val="visible"/>
                                      </p:to>
                                    </p:set>
                                    <p:animEffect transition="in" filter="fade">
                                      <p:cBhvr>
                                        <p:cTn id="17" dur="500"/>
                                        <p:tgtEl>
                                          <p:spTgt spid="88"/>
                                        </p:tgtEl>
                                      </p:cBhvr>
                                    </p:animEffect>
                                  </p:childTnLst>
                                </p:cTn>
                              </p:par>
                              <p:par>
                                <p:cTn id="18" presetID="42" presetClass="path" presetSubtype="0" decel="100000" fill="hold" nodeType="withEffect">
                                  <p:stCondLst>
                                    <p:cond delay="500"/>
                                  </p:stCondLst>
                                  <p:childTnLst>
                                    <p:animMotion origin="layout" path="M -0.01863 0.00023 L -3.49757E-6 -4.56196E-6 " pathEditMode="relative" rAng="0" ptsTypes="AA">
                                      <p:cBhvr>
                                        <p:cTn id="19" dur="500" fill="hold"/>
                                        <p:tgtEl>
                                          <p:spTgt spid="88"/>
                                        </p:tgtEl>
                                        <p:attrNameLst>
                                          <p:attrName>ppt_x</p:attrName>
                                          <p:attrName>ppt_y</p:attrName>
                                        </p:attrNameLst>
                                      </p:cBhvr>
                                      <p:rCtr x="93200" y="-2300"/>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5"/>
                                        </p:tgtEl>
                                        <p:attrNameLst>
                                          <p:attrName>style.visibility</p:attrName>
                                        </p:attrNameLst>
                                      </p:cBhvr>
                                      <p:to>
                                        <p:strVal val="visible"/>
                                      </p:to>
                                    </p:set>
                                    <p:animEffect transition="in" filter="fade">
                                      <p:cBhvr>
                                        <p:cTn id="24" dur="500"/>
                                        <p:tgtEl>
                                          <p:spTgt spid="7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4"/>
                                        </p:tgtEl>
                                        <p:attrNameLst>
                                          <p:attrName>style.visibility</p:attrName>
                                        </p:attrNameLst>
                                      </p:cBhvr>
                                      <p:to>
                                        <p:strVal val="visible"/>
                                      </p:to>
                                    </p:set>
                                    <p:animEffect transition="in" filter="fade">
                                      <p:cBhvr>
                                        <p:cTn id="27" dur="500"/>
                                        <p:tgtEl>
                                          <p:spTgt spid="124"/>
                                        </p:tgtEl>
                                      </p:cBhvr>
                                    </p:animEffect>
                                  </p:childTnLst>
                                </p:cTn>
                              </p:par>
                              <p:par>
                                <p:cTn id="28" presetID="42" presetClass="path" presetSubtype="0" decel="100000" fill="hold" nodeType="withEffect">
                                  <p:stCondLst>
                                    <p:cond delay="0"/>
                                  </p:stCondLst>
                                  <p:childTnLst>
                                    <p:animMotion origin="layout" path="M -0.01864 0.00022 L -8.34823E-7 3.20018E-6 " pathEditMode="relative" rAng="0" ptsTypes="AA">
                                      <p:cBhvr>
                                        <p:cTn id="29" dur="500" fill="hold"/>
                                        <p:tgtEl>
                                          <p:spTgt spid="75"/>
                                        </p:tgtEl>
                                        <p:attrNameLst>
                                          <p:attrName>ppt_x</p:attrName>
                                          <p:attrName>ppt_y</p:attrName>
                                        </p:attrNameLst>
                                      </p:cBhvr>
                                      <p:rCtr x="93200" y="-2300"/>
                                    </p:animMotion>
                                  </p:childTnLst>
                                </p:cTn>
                              </p:par>
                              <p:par>
                                <p:cTn id="30" presetID="10" presetClass="entr" presetSubtype="0" fill="hold" nodeType="withEffect">
                                  <p:stCondLst>
                                    <p:cond delay="250"/>
                                  </p:stCondLst>
                                  <p:childTnLst>
                                    <p:set>
                                      <p:cBhvr>
                                        <p:cTn id="31" dur="1" fill="hold">
                                          <p:stCondLst>
                                            <p:cond delay="0"/>
                                          </p:stCondLst>
                                        </p:cTn>
                                        <p:tgtEl>
                                          <p:spTgt spid="65"/>
                                        </p:tgtEl>
                                        <p:attrNameLst>
                                          <p:attrName>style.visibility</p:attrName>
                                        </p:attrNameLst>
                                      </p:cBhvr>
                                      <p:to>
                                        <p:strVal val="visible"/>
                                      </p:to>
                                    </p:set>
                                    <p:animEffect transition="in" filter="fade">
                                      <p:cBhvr>
                                        <p:cTn id="32" dur="500"/>
                                        <p:tgtEl>
                                          <p:spTgt spid="65"/>
                                        </p:tgtEl>
                                      </p:cBhvr>
                                    </p:animEffect>
                                  </p:childTnLst>
                                </p:cTn>
                              </p:par>
                              <p:par>
                                <p:cTn id="33" presetID="42" presetClass="path" presetSubtype="0" decel="100000" fill="hold" nodeType="withEffect">
                                  <p:stCondLst>
                                    <p:cond delay="250"/>
                                  </p:stCondLst>
                                  <p:childTnLst>
                                    <p:animMotion origin="layout" path="M -0.01864 0.00023 L -8.34823E-7 -6.8089E-7 " pathEditMode="relative" rAng="0" ptsTypes="AA">
                                      <p:cBhvr>
                                        <p:cTn id="34" dur="500" fill="hold"/>
                                        <p:tgtEl>
                                          <p:spTgt spid="65"/>
                                        </p:tgtEl>
                                        <p:attrNameLst>
                                          <p:attrName>ppt_x</p:attrName>
                                          <p:attrName>ppt_y</p:attrName>
                                        </p:attrNameLst>
                                      </p:cBhvr>
                                      <p:rCtr x="93200" y="-2300"/>
                                    </p:animMotion>
                                  </p:childTnLst>
                                </p:cTn>
                              </p:par>
                              <p:par>
                                <p:cTn id="35" presetID="10" presetClass="entr" presetSubtype="0" fill="hold" nodeType="withEffect">
                                  <p:stCondLst>
                                    <p:cond delay="250"/>
                                  </p:stCondLst>
                                  <p:childTnLst>
                                    <p:set>
                                      <p:cBhvr>
                                        <p:cTn id="36" dur="1" fill="hold">
                                          <p:stCondLst>
                                            <p:cond delay="0"/>
                                          </p:stCondLst>
                                        </p:cTn>
                                        <p:tgtEl>
                                          <p:spTgt spid="71"/>
                                        </p:tgtEl>
                                        <p:attrNameLst>
                                          <p:attrName>style.visibility</p:attrName>
                                        </p:attrNameLst>
                                      </p:cBhvr>
                                      <p:to>
                                        <p:strVal val="visible"/>
                                      </p:to>
                                    </p:set>
                                    <p:animEffect transition="in" filter="fade">
                                      <p:cBhvr>
                                        <p:cTn id="37" dur="500"/>
                                        <p:tgtEl>
                                          <p:spTgt spid="71"/>
                                        </p:tgtEl>
                                      </p:cBhvr>
                                    </p:animEffect>
                                  </p:childTnLst>
                                </p:cTn>
                              </p:par>
                              <p:par>
                                <p:cTn id="38" presetID="42" presetClass="path" presetSubtype="0" decel="100000" fill="hold" nodeType="withEffect">
                                  <p:stCondLst>
                                    <p:cond delay="250"/>
                                  </p:stCondLst>
                                  <p:childTnLst>
                                    <p:animMotion origin="layout" path="M -0.01863 0.00023 L -3.21419E-6 -2.04721E-6 " pathEditMode="relative" rAng="0" ptsTypes="AA">
                                      <p:cBhvr>
                                        <p:cTn id="39" dur="500" fill="hold"/>
                                        <p:tgtEl>
                                          <p:spTgt spid="71"/>
                                        </p:tgtEl>
                                        <p:attrNameLst>
                                          <p:attrName>ppt_x</p:attrName>
                                          <p:attrName>ppt_y</p:attrName>
                                        </p:attrNameLst>
                                      </p:cBhvr>
                                      <p:rCtr x="932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p:cNvSpPr txBox="1"/>
          <p:nvPr/>
        </p:nvSpPr>
        <p:spPr>
          <a:xfrm>
            <a:off x="6936142" y="2401746"/>
            <a:ext cx="1828800" cy="572464"/>
          </a:xfrm>
          <a:prstGeom prst="rect">
            <a:avLst/>
          </a:prstGeom>
          <a:solidFill>
            <a:srgbClr val="00B294"/>
          </a:solid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Spell Check</a:t>
            </a:r>
          </a:p>
        </p:txBody>
      </p:sp>
      <p:sp>
        <p:nvSpPr>
          <p:cNvPr id="47" name="TextBox 46"/>
          <p:cNvSpPr txBox="1"/>
          <p:nvPr/>
        </p:nvSpPr>
        <p:spPr>
          <a:xfrm>
            <a:off x="9728317" y="2410647"/>
            <a:ext cx="1828800" cy="572464"/>
          </a:xfrm>
          <a:prstGeom prst="rect">
            <a:avLst/>
          </a:prstGeom>
          <a:solidFill>
            <a:srgbClr val="00B294"/>
          </a:solid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LUIS</a:t>
            </a:r>
          </a:p>
        </p:txBody>
      </p:sp>
      <p:grpSp>
        <p:nvGrpSpPr>
          <p:cNvPr id="205" name="Group 204"/>
          <p:cNvGrpSpPr/>
          <p:nvPr/>
        </p:nvGrpSpPr>
        <p:grpSpPr>
          <a:xfrm>
            <a:off x="4693259" y="2287820"/>
            <a:ext cx="1948792" cy="715766"/>
            <a:chOff x="4889176" y="2003843"/>
            <a:chExt cx="1948792" cy="715766"/>
          </a:xfrm>
        </p:grpSpPr>
        <p:sp>
          <p:nvSpPr>
            <p:cNvPr id="44" name="TextBox 43"/>
            <p:cNvSpPr txBox="1"/>
            <p:nvPr/>
          </p:nvSpPr>
          <p:spPr>
            <a:xfrm>
              <a:off x="4948829" y="2113209"/>
              <a:ext cx="1828800" cy="572464"/>
            </a:xfrm>
            <a:prstGeom prst="rect">
              <a:avLst/>
            </a:prstGeom>
            <a:solidFill>
              <a:srgbClr val="00B294"/>
            </a:solid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Speech</a:t>
              </a:r>
            </a:p>
          </p:txBody>
        </p:sp>
        <p:grpSp>
          <p:nvGrpSpPr>
            <p:cNvPr id="137" name="SM Speech APIs"/>
            <p:cNvGrpSpPr/>
            <p:nvPr/>
          </p:nvGrpSpPr>
          <p:grpSpPr>
            <a:xfrm>
              <a:off x="4889176" y="2003843"/>
              <a:ext cx="1948792" cy="715766"/>
              <a:chOff x="2040566" y="2255262"/>
              <a:chExt cx="2051201" cy="715766"/>
            </a:xfrm>
          </p:grpSpPr>
          <p:sp>
            <p:nvSpPr>
              <p:cNvPr id="138" name="Rectangle 137"/>
              <p:cNvSpPr/>
              <p:nvPr/>
            </p:nvSpPr>
            <p:spPr>
              <a:xfrm>
                <a:off x="2040566" y="2255262"/>
                <a:ext cx="2051201" cy="715766"/>
              </a:xfrm>
              <a:prstGeom prst="rect">
                <a:avLst/>
              </a:prstGeom>
              <a:solidFill>
                <a:srgbClr val="00B294"/>
              </a:solidFill>
              <a:ln w="9525" cap="flat" cmpd="sng" algn="ctr">
                <a:noFill/>
                <a:prstDash val="solid"/>
              </a:ln>
              <a:effectLst/>
            </p:spPr>
            <p:txBody>
              <a:bodyPr lIns="121725" tIns="60862" rIns="121725" bIns="60862" rtlCol="0" anchor="ctr"/>
              <a:lstStyle/>
              <a:p>
                <a:pPr defTabSz="914400">
                  <a:defRPr/>
                </a:pPr>
                <a:r>
                  <a:rPr lang="en-US" sz="1600" kern="0" dirty="0" smtClean="0">
                    <a:gradFill>
                      <a:gsLst>
                        <a:gs pos="0">
                          <a:srgbClr val="FFFFFF"/>
                        </a:gs>
                        <a:gs pos="100000">
                          <a:srgbClr val="FFFFFF"/>
                        </a:gs>
                      </a:gsLst>
                      <a:lin ang="5400000" scaled="0"/>
                    </a:gradFill>
                  </a:rPr>
                  <a:t>Speech APIs</a:t>
                </a:r>
              </a:p>
            </p:txBody>
          </p:sp>
          <p:pic>
            <p:nvPicPr>
              <p:cNvPr id="139" name="Picture 138"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657" y="2326726"/>
                <a:ext cx="757762" cy="589371"/>
              </a:xfrm>
              <a:prstGeom prst="rect">
                <a:avLst/>
              </a:prstGeom>
            </p:spPr>
          </p:pic>
        </p:grpSp>
      </p:grpSp>
      <p:grpSp>
        <p:nvGrpSpPr>
          <p:cNvPr id="48" name="Group 47"/>
          <p:cNvGrpSpPr/>
          <p:nvPr/>
        </p:nvGrpSpPr>
        <p:grpSpPr>
          <a:xfrm>
            <a:off x="427037" y="4580008"/>
            <a:ext cx="11726810" cy="1958355"/>
            <a:chOff x="585818" y="3988672"/>
            <a:chExt cx="11726810" cy="1958355"/>
          </a:xfrm>
        </p:grpSpPr>
        <p:pic>
          <p:nvPicPr>
            <p:cNvPr id="49" name="Picture 8" descr="https://familysearch.org/learn/wiki/en/images/d/d7/Skype-logo.png"/>
            <p:cNvPicPr>
              <a:picLocks noChangeAspect="1" noChangeArrowheads="1"/>
            </p:cNvPicPr>
            <p:nvPr/>
          </p:nvPicPr>
          <p:blipFill rotWithShape="1">
            <a:blip r:embed="rId4">
              <a:extLst>
                <a:ext uri="{28A0092B-C50C-407E-A947-70E740481C1C}">
                  <a14:useLocalDpi xmlns:a14="http://schemas.microsoft.com/office/drawing/2010/main" val="0"/>
                </a:ext>
              </a:extLst>
            </a:blip>
            <a:srcRect l="12463" r="12463"/>
            <a:stretch/>
          </p:blipFill>
          <p:spPr bwMode="auto">
            <a:xfrm>
              <a:off x="655637" y="4030662"/>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585818" y="5402262"/>
              <a:ext cx="1511237" cy="5447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b="0" i="0" u="none" strike="noStrike" kern="1200" cap="none" spc="0" normalizeH="0" baseline="0" noProof="0" dirty="0">
                  <a:ln>
                    <a:noFill/>
                  </a:ln>
                  <a:solidFill>
                    <a:srgbClr val="333333">
                      <a:lumMod val="50000"/>
                    </a:srgbClr>
                  </a:solidFill>
                  <a:effectLst/>
                  <a:uLnTx/>
                  <a:uFillTx/>
                  <a:latin typeface="Segoe UI"/>
                  <a:ea typeface="+mn-ea"/>
                  <a:cs typeface="+mn-cs"/>
                </a:rPr>
                <a:t>Skype</a:t>
              </a:r>
            </a:p>
          </p:txBody>
        </p:sp>
        <p:pic>
          <p:nvPicPr>
            <p:cNvPr id="51" name="Picture 2" descr="http://cdn.pureinfotech.com/wp-content/uploads/2012/07/OfficelogoOrange_solo.jpg?681c7a"/>
            <p:cNvPicPr>
              <a:picLocks noChangeAspect="1" noChangeArrowheads="1"/>
            </p:cNvPicPr>
            <p:nvPr/>
          </p:nvPicPr>
          <p:blipFill rotWithShape="1">
            <a:blip r:embed="rId5">
              <a:extLst>
                <a:ext uri="{28A0092B-C50C-407E-A947-70E740481C1C}">
                  <a14:useLocalDpi xmlns:a14="http://schemas.microsoft.com/office/drawing/2010/main" val="0"/>
                </a:ext>
              </a:extLst>
            </a:blip>
            <a:srcRect l="17584" t="8000" r="18000" b="6111"/>
            <a:stretch/>
          </p:blipFill>
          <p:spPr bwMode="auto">
            <a:xfrm>
              <a:off x="2667317" y="3988672"/>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p:cNvSpPr txBox="1"/>
            <p:nvPr/>
          </p:nvSpPr>
          <p:spPr>
            <a:xfrm>
              <a:off x="2596147" y="5402262"/>
              <a:ext cx="1511237" cy="5447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b="0" i="0" u="none" strike="noStrike" kern="1200" cap="none" spc="0" normalizeH="0" baseline="0" noProof="0" dirty="0">
                  <a:ln>
                    <a:noFill/>
                  </a:ln>
                  <a:solidFill>
                    <a:srgbClr val="333333">
                      <a:lumMod val="50000"/>
                    </a:srgbClr>
                  </a:solidFill>
                  <a:effectLst/>
                  <a:uLnTx/>
                  <a:uFillTx/>
                  <a:latin typeface="Segoe UI"/>
                  <a:ea typeface="+mn-ea"/>
                  <a:cs typeface="+mn-cs"/>
                </a:rPr>
                <a:t>Office</a:t>
              </a:r>
            </a:p>
          </p:txBody>
        </p:sp>
        <p:pic>
          <p:nvPicPr>
            <p:cNvPr id="53" name="Picture 12" descr="http://i1-news.softpedia-static.com/images/news2/The-Windows-8-Logo-That-Could-Have-Been-3.jpg"/>
            <p:cNvPicPr>
              <a:picLocks noChangeAspect="1" noChangeArrowheads="1"/>
            </p:cNvPicPr>
            <p:nvPr/>
          </p:nvPicPr>
          <p:blipFill rotWithShape="1">
            <a:blip r:embed="rId6">
              <a:extLst>
                <a:ext uri="{28A0092B-C50C-407E-A947-70E740481C1C}">
                  <a14:useLocalDpi xmlns:a14="http://schemas.microsoft.com/office/drawing/2010/main" val="0"/>
                </a:ext>
              </a:extLst>
            </a:blip>
            <a:srcRect l="3418" t="11396" r="17379" b="9401"/>
            <a:stretch/>
          </p:blipFill>
          <p:spPr bwMode="auto">
            <a:xfrm>
              <a:off x="4678997" y="4018459"/>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4431998" y="5402262"/>
              <a:ext cx="1825582" cy="5447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b="0" i="0" u="none" strike="noStrike" kern="1200" cap="none" spc="0" normalizeH="0" baseline="0" noProof="0" dirty="0">
                  <a:ln>
                    <a:noFill/>
                  </a:ln>
                  <a:solidFill>
                    <a:srgbClr val="333333">
                      <a:lumMod val="50000"/>
                    </a:srgbClr>
                  </a:solidFill>
                  <a:effectLst/>
                  <a:uLnTx/>
                  <a:uFillTx/>
                  <a:latin typeface="Segoe UI"/>
                  <a:ea typeface="+mn-ea"/>
                  <a:cs typeface="+mn-cs"/>
                </a:rPr>
                <a:t>Windows</a:t>
              </a:r>
            </a:p>
          </p:txBody>
        </p:sp>
        <p:pic>
          <p:nvPicPr>
            <p:cNvPr id="55" name="Picture 4" descr="http://www.topfullgames.net/wp-content/uploads/2015/10/cortana-logo.jpg"/>
            <p:cNvPicPr>
              <a:picLocks noChangeAspect="1" noChangeArrowheads="1"/>
            </p:cNvPicPr>
            <p:nvPr/>
          </p:nvPicPr>
          <p:blipFill rotWithShape="1">
            <a:blip r:embed="rId7">
              <a:extLst>
                <a:ext uri="{28A0092B-C50C-407E-A947-70E740481C1C}">
                  <a14:useLocalDpi xmlns:a14="http://schemas.microsoft.com/office/drawing/2010/main" val="0"/>
                </a:ext>
              </a:extLst>
            </a:blip>
            <a:srcRect l="7767" t="8177" r="8910" b="9334"/>
            <a:stretch/>
          </p:blipFill>
          <p:spPr bwMode="auto">
            <a:xfrm>
              <a:off x="6690677" y="3988672"/>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6446837" y="5402262"/>
              <a:ext cx="1825582" cy="5447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b="0" i="0" u="none" strike="noStrike" kern="1200" cap="none" spc="0" normalizeH="0" baseline="0" noProof="0" dirty="0">
                  <a:ln>
                    <a:noFill/>
                  </a:ln>
                  <a:solidFill>
                    <a:srgbClr val="333333">
                      <a:lumMod val="50000"/>
                    </a:srgbClr>
                  </a:solidFill>
                  <a:effectLst/>
                  <a:uLnTx/>
                  <a:uFillTx/>
                  <a:latin typeface="Segoe UI"/>
                  <a:ea typeface="+mn-ea"/>
                  <a:cs typeface="+mn-cs"/>
                </a:rPr>
                <a:t>Cortana</a:t>
              </a:r>
            </a:p>
          </p:txBody>
        </p:sp>
        <p:pic>
          <p:nvPicPr>
            <p:cNvPr id="57" name="Picture 6" descr="http://www.logo-designer.co/wp-content/uploads/2013/09/Microsoft-search-engine-Bing-logo-design.jpg"/>
            <p:cNvPicPr>
              <a:picLocks noChangeAspect="1" noChangeArrowheads="1"/>
            </p:cNvPicPr>
            <p:nvPr/>
          </p:nvPicPr>
          <p:blipFill rotWithShape="1">
            <a:blip r:embed="rId8">
              <a:extLst>
                <a:ext uri="{28A0092B-C50C-407E-A947-70E740481C1C}">
                  <a14:useLocalDpi xmlns:a14="http://schemas.microsoft.com/office/drawing/2010/main" val="0"/>
                </a:ext>
              </a:extLst>
            </a:blip>
            <a:srcRect l="22501" t="5451" r="23135" b="6482"/>
            <a:stretch/>
          </p:blipFill>
          <p:spPr bwMode="auto">
            <a:xfrm>
              <a:off x="8702357" y="4005029"/>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8472285" y="5402262"/>
              <a:ext cx="1825582" cy="5447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b="0" i="0" u="none" strike="noStrike" kern="1200" cap="none" spc="0" normalizeH="0" baseline="0" noProof="0" dirty="0">
                  <a:ln>
                    <a:noFill/>
                  </a:ln>
                  <a:solidFill>
                    <a:srgbClr val="333333">
                      <a:lumMod val="50000"/>
                    </a:srgbClr>
                  </a:solidFill>
                  <a:effectLst/>
                  <a:uLnTx/>
                  <a:uFillTx/>
                  <a:latin typeface="Segoe UI"/>
                  <a:ea typeface="+mn-ea"/>
                  <a:cs typeface="+mn-cs"/>
                </a:rPr>
                <a:t>Bing</a:t>
              </a:r>
            </a:p>
          </p:txBody>
        </p:sp>
        <p:pic>
          <p:nvPicPr>
            <p:cNvPr id="59" name="Picture 58" descr="http://logok.org/wp-content/uploads/2014/12/Xbox-logo-880x660.png"/>
            <p:cNvPicPr>
              <a:picLocks noChangeAspect="1" noChangeArrowheads="1"/>
            </p:cNvPicPr>
            <p:nvPr/>
          </p:nvPicPr>
          <p:blipFill rotWithShape="1">
            <a:blip r:embed="rId9">
              <a:extLst>
                <a:ext uri="{28A0092B-C50C-407E-A947-70E740481C1C}">
                  <a14:useLocalDpi xmlns:a14="http://schemas.microsoft.com/office/drawing/2010/main" val="0"/>
                </a:ext>
              </a:extLst>
            </a:blip>
            <a:srcRect l="26103" t="16667" r="23896" b="16667"/>
            <a:stretch/>
          </p:blipFill>
          <p:spPr bwMode="auto">
            <a:xfrm>
              <a:off x="10714037" y="4018459"/>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p:cNvSpPr txBox="1"/>
            <p:nvPr/>
          </p:nvSpPr>
          <p:spPr>
            <a:xfrm>
              <a:off x="10487046" y="5402262"/>
              <a:ext cx="1825582" cy="5447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b="0" i="0" u="none" strike="noStrike" kern="1200" cap="none" spc="0" normalizeH="0" baseline="0" noProof="0" dirty="0">
                  <a:ln>
                    <a:noFill/>
                  </a:ln>
                  <a:solidFill>
                    <a:srgbClr val="333333">
                      <a:lumMod val="50000"/>
                    </a:srgbClr>
                  </a:solidFill>
                  <a:effectLst/>
                  <a:uLnTx/>
                  <a:uFillTx/>
                  <a:latin typeface="Segoe UI"/>
                  <a:ea typeface="+mn-ea"/>
                  <a:cs typeface="+mn-cs"/>
                </a:rPr>
                <a:t>Xbox</a:t>
              </a:r>
            </a:p>
          </p:txBody>
        </p:sp>
      </p:grpSp>
      <p:cxnSp>
        <p:nvCxnSpPr>
          <p:cNvPr id="61" name="Straight Connector 60"/>
          <p:cNvCxnSpPr>
            <a:stCxn id="116" idx="2"/>
            <a:endCxn id="57" idx="0"/>
          </p:cNvCxnSpPr>
          <p:nvPr/>
        </p:nvCxnSpPr>
        <p:spPr>
          <a:xfrm>
            <a:off x="1376393" y="3040062"/>
            <a:ext cx="7852983" cy="1556303"/>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125" idx="2"/>
            <a:endCxn id="51" idx="0"/>
          </p:cNvCxnSpPr>
          <p:nvPr/>
        </p:nvCxnSpPr>
        <p:spPr>
          <a:xfrm flipH="1">
            <a:off x="3194336" y="3031899"/>
            <a:ext cx="343442" cy="1548109"/>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125" idx="2"/>
            <a:endCxn id="53" idx="0"/>
          </p:cNvCxnSpPr>
          <p:nvPr/>
        </p:nvCxnSpPr>
        <p:spPr>
          <a:xfrm>
            <a:off x="3537778" y="3031899"/>
            <a:ext cx="1668238" cy="1577896"/>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125" idx="2"/>
            <a:endCxn id="57" idx="0"/>
          </p:cNvCxnSpPr>
          <p:nvPr/>
        </p:nvCxnSpPr>
        <p:spPr>
          <a:xfrm>
            <a:off x="3537778" y="3031899"/>
            <a:ext cx="5691598" cy="1564466"/>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125" idx="2"/>
            <a:endCxn id="59" idx="0"/>
          </p:cNvCxnSpPr>
          <p:nvPr/>
        </p:nvCxnSpPr>
        <p:spPr>
          <a:xfrm>
            <a:off x="3537778" y="3031899"/>
            <a:ext cx="7703278" cy="1577896"/>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44" idx="2"/>
            <a:endCxn id="49" idx="0"/>
          </p:cNvCxnSpPr>
          <p:nvPr/>
        </p:nvCxnSpPr>
        <p:spPr>
          <a:xfrm flipH="1">
            <a:off x="1182656" y="2969650"/>
            <a:ext cx="4484656" cy="1652348"/>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44" idx="2"/>
            <a:endCxn id="51" idx="0"/>
          </p:cNvCxnSpPr>
          <p:nvPr/>
        </p:nvCxnSpPr>
        <p:spPr>
          <a:xfrm flipH="1">
            <a:off x="3194336" y="2969650"/>
            <a:ext cx="2472976" cy="1610358"/>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44" idx="2"/>
            <a:endCxn id="53" idx="0"/>
          </p:cNvCxnSpPr>
          <p:nvPr/>
        </p:nvCxnSpPr>
        <p:spPr>
          <a:xfrm flipH="1">
            <a:off x="5206016" y="2969650"/>
            <a:ext cx="461296" cy="164014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44" idx="2"/>
            <a:endCxn id="55" idx="0"/>
          </p:cNvCxnSpPr>
          <p:nvPr/>
        </p:nvCxnSpPr>
        <p:spPr>
          <a:xfrm>
            <a:off x="5667312" y="2969650"/>
            <a:ext cx="1550384" cy="1610358"/>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44" idx="2"/>
            <a:endCxn id="59" idx="0"/>
          </p:cNvCxnSpPr>
          <p:nvPr/>
        </p:nvCxnSpPr>
        <p:spPr>
          <a:xfrm>
            <a:off x="5667312" y="2969650"/>
            <a:ext cx="5573744" cy="164014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45" idx="2"/>
            <a:endCxn id="51" idx="0"/>
          </p:cNvCxnSpPr>
          <p:nvPr/>
        </p:nvCxnSpPr>
        <p:spPr>
          <a:xfrm flipH="1">
            <a:off x="3194336" y="2974210"/>
            <a:ext cx="4656206" cy="1605798"/>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45" idx="2"/>
            <a:endCxn id="53" idx="0"/>
          </p:cNvCxnSpPr>
          <p:nvPr/>
        </p:nvCxnSpPr>
        <p:spPr>
          <a:xfrm flipH="1">
            <a:off x="5206016" y="2974210"/>
            <a:ext cx="2644526" cy="163558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45" idx="2"/>
            <a:endCxn id="57" idx="0"/>
          </p:cNvCxnSpPr>
          <p:nvPr/>
        </p:nvCxnSpPr>
        <p:spPr>
          <a:xfrm>
            <a:off x="7850542" y="2974210"/>
            <a:ext cx="1378834" cy="162215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47" idx="2"/>
            <a:endCxn id="55" idx="0"/>
          </p:cNvCxnSpPr>
          <p:nvPr/>
        </p:nvCxnSpPr>
        <p:spPr>
          <a:xfrm flipH="1">
            <a:off x="7217696" y="2983111"/>
            <a:ext cx="3425021" cy="159689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5" name="SM Vision APIs"/>
          <p:cNvGrpSpPr/>
          <p:nvPr/>
        </p:nvGrpSpPr>
        <p:grpSpPr>
          <a:xfrm>
            <a:off x="385157" y="2326773"/>
            <a:ext cx="1982471" cy="713289"/>
            <a:chOff x="6159202" y="2278062"/>
            <a:chExt cx="2196732" cy="713289"/>
          </a:xfrm>
        </p:grpSpPr>
        <p:sp>
          <p:nvSpPr>
            <p:cNvPr id="116" name="Rectangle 115"/>
            <p:cNvSpPr/>
            <p:nvPr/>
          </p:nvSpPr>
          <p:spPr>
            <a:xfrm>
              <a:off x="6159202" y="2278062"/>
              <a:ext cx="2196732" cy="713289"/>
            </a:xfrm>
            <a:prstGeom prst="rect">
              <a:avLst/>
            </a:prstGeom>
            <a:solidFill>
              <a:srgbClr val="00B294"/>
            </a:solidFill>
            <a:ln w="9525" cap="flat" cmpd="sng" algn="ctr">
              <a:noFill/>
              <a:prstDash val="solid"/>
            </a:ln>
            <a:effectLst/>
          </p:spPr>
          <p:txBody>
            <a:bodyPr lIns="121725" tIns="60862" rIns="121725" bIns="60862" rtlCol="0" anchor="ctr"/>
            <a:lstStyle/>
            <a:p>
              <a:pPr defTabSz="914400">
                <a:defRPr/>
              </a:pPr>
              <a:r>
                <a:rPr lang="en-US" sz="1600" kern="0" dirty="0" smtClean="0">
                  <a:gradFill>
                    <a:gsLst>
                      <a:gs pos="0">
                        <a:srgbClr val="FFFFFF"/>
                      </a:gs>
                      <a:gs pos="100000">
                        <a:srgbClr val="FFFFFF"/>
                      </a:gs>
                    </a:gsLst>
                    <a:lin ang="5400000" scaled="0"/>
                  </a:gradFill>
                </a:rPr>
                <a:t>Vision APIs</a:t>
              </a:r>
            </a:p>
          </p:txBody>
        </p:sp>
        <p:pic>
          <p:nvPicPr>
            <p:cNvPr id="117" name="Picture 116" descr="Screen Clippi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45553" y="2363487"/>
              <a:ext cx="733528" cy="566817"/>
            </a:xfrm>
            <a:prstGeom prst="rect">
              <a:avLst/>
            </a:prstGeom>
          </p:spPr>
        </p:pic>
      </p:grpSp>
      <p:grpSp>
        <p:nvGrpSpPr>
          <p:cNvPr id="124" name="SM Face APIs"/>
          <p:cNvGrpSpPr/>
          <p:nvPr/>
        </p:nvGrpSpPr>
        <p:grpSpPr>
          <a:xfrm>
            <a:off x="2561490" y="2316133"/>
            <a:ext cx="1952576" cy="715766"/>
            <a:chOff x="-244983" y="2270196"/>
            <a:chExt cx="1952576" cy="715766"/>
          </a:xfrm>
        </p:grpSpPr>
        <p:sp>
          <p:nvSpPr>
            <p:cNvPr id="125" name="Rectangle 124"/>
            <p:cNvSpPr/>
            <p:nvPr/>
          </p:nvSpPr>
          <p:spPr>
            <a:xfrm>
              <a:off x="-244983" y="2270196"/>
              <a:ext cx="1952576" cy="715766"/>
            </a:xfrm>
            <a:prstGeom prst="rect">
              <a:avLst/>
            </a:prstGeom>
            <a:solidFill>
              <a:srgbClr val="00B294"/>
            </a:solidFill>
            <a:ln w="9525" cap="flat" cmpd="sng" algn="ctr">
              <a:noFill/>
              <a:prstDash val="solid"/>
            </a:ln>
            <a:effectLst/>
          </p:spPr>
          <p:txBody>
            <a:bodyPr lIns="121725" tIns="60862" rIns="121725" bIns="60862" rtlCol="0" anchor="ctr"/>
            <a:lstStyle/>
            <a:p>
              <a:pPr defTabSz="914400">
                <a:defRPr/>
              </a:pPr>
              <a:r>
                <a:rPr lang="en-US" sz="1600" kern="0" dirty="0" smtClean="0">
                  <a:gradFill>
                    <a:gsLst>
                      <a:gs pos="0">
                        <a:srgbClr val="FFFFFF"/>
                      </a:gs>
                      <a:gs pos="100000">
                        <a:srgbClr val="FFFFFF"/>
                      </a:gs>
                    </a:gsLst>
                    <a:lin ang="5400000" scaled="0"/>
                  </a:gradFill>
                </a:rPr>
                <a:t>Face APIs</a:t>
              </a:r>
            </a:p>
          </p:txBody>
        </p:sp>
        <p:pic>
          <p:nvPicPr>
            <p:cNvPr id="126" name="Picture 125" descr="Screen Clippi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7710" y="2338722"/>
              <a:ext cx="576542" cy="581191"/>
            </a:xfrm>
            <a:prstGeom prst="rect">
              <a:avLst/>
            </a:prstGeom>
          </p:spPr>
        </p:pic>
      </p:grpSp>
      <p:sp>
        <p:nvSpPr>
          <p:cNvPr id="145" name="Rectangle 144"/>
          <p:cNvSpPr/>
          <p:nvPr/>
        </p:nvSpPr>
        <p:spPr>
          <a:xfrm>
            <a:off x="6906038" y="2292251"/>
            <a:ext cx="1897528" cy="715766"/>
          </a:xfrm>
          <a:prstGeom prst="rect">
            <a:avLst/>
          </a:prstGeom>
          <a:solidFill>
            <a:srgbClr val="00B294"/>
          </a:solidFill>
          <a:ln w="9525" cap="flat" cmpd="sng" algn="ctr">
            <a:noFill/>
            <a:prstDash val="solid"/>
          </a:ln>
          <a:effectLst/>
        </p:spPr>
        <p:txBody>
          <a:bodyPr lIns="121725" tIns="60862" rIns="121725" bIns="60862" rtlCol="0" anchor="ctr"/>
          <a:lstStyle/>
          <a:p>
            <a:pPr defTabSz="914400">
              <a:defRPr/>
            </a:pPr>
            <a:r>
              <a:rPr lang="en-US" sz="1600" kern="0" dirty="0" smtClean="0">
                <a:gradFill>
                  <a:gsLst>
                    <a:gs pos="0">
                      <a:srgbClr val="FFFFFF"/>
                    </a:gs>
                    <a:gs pos="100000">
                      <a:srgbClr val="FFFFFF"/>
                    </a:gs>
                  </a:gsLst>
                  <a:lin ang="5400000" scaled="0"/>
                </a:gradFill>
              </a:rPr>
              <a:t>Spell Check</a:t>
            </a:r>
          </a:p>
        </p:txBody>
      </p:sp>
      <p:pic>
        <p:nvPicPr>
          <p:cNvPr id="146" name="Picture 10" descr="https://www.projectoxford.ai/images/bright/spellcheck/SpellCheckAPI.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87079" y="2460908"/>
            <a:ext cx="659392" cy="394053"/>
          </a:xfrm>
          <a:prstGeom prst="rect">
            <a:avLst/>
          </a:prstGeom>
          <a:noFill/>
          <a:extLst>
            <a:ext uri="{909E8E84-426E-40DD-AFC4-6F175D3DCCD1}">
              <a14:hiddenFill xmlns:a14="http://schemas.microsoft.com/office/drawing/2010/main">
                <a:solidFill>
                  <a:srgbClr val="FFFFFF"/>
                </a:solidFill>
              </a14:hiddenFill>
            </a:ext>
          </a:extLst>
        </p:spPr>
      </p:pic>
      <p:grpSp>
        <p:nvGrpSpPr>
          <p:cNvPr id="173" name="SM LUIS"/>
          <p:cNvGrpSpPr/>
          <p:nvPr/>
        </p:nvGrpSpPr>
        <p:grpSpPr>
          <a:xfrm>
            <a:off x="9113837" y="2267345"/>
            <a:ext cx="3134189" cy="715766"/>
            <a:chOff x="9027652" y="2278062"/>
            <a:chExt cx="3134189" cy="715766"/>
          </a:xfrm>
        </p:grpSpPr>
        <p:sp>
          <p:nvSpPr>
            <p:cNvPr id="174" name="Rectangle 173"/>
            <p:cNvSpPr/>
            <p:nvPr/>
          </p:nvSpPr>
          <p:spPr>
            <a:xfrm>
              <a:off x="9027652" y="2278062"/>
              <a:ext cx="3134189" cy="715766"/>
            </a:xfrm>
            <a:prstGeom prst="rect">
              <a:avLst/>
            </a:prstGeom>
            <a:solidFill>
              <a:srgbClr val="00B294"/>
            </a:solidFill>
            <a:ln w="9525" cap="flat" cmpd="sng" algn="ctr">
              <a:noFill/>
              <a:prstDash val="solid"/>
            </a:ln>
            <a:effectLst/>
          </p:spPr>
          <p:txBody>
            <a:bodyPr lIns="121725" tIns="60862" rIns="121725" bIns="60862" rtlCol="0" anchor="ctr"/>
            <a:lstStyle/>
            <a:p>
              <a:pPr defTabSz="914400">
                <a:defRPr/>
              </a:pPr>
              <a:r>
                <a:rPr lang="en-US" sz="1600" kern="0" dirty="0" smtClean="0">
                  <a:gradFill>
                    <a:gsLst>
                      <a:gs pos="0">
                        <a:srgbClr val="FFFFFF"/>
                      </a:gs>
                      <a:gs pos="100000">
                        <a:srgbClr val="FFFFFF"/>
                      </a:gs>
                    </a:gsLst>
                    <a:lin ang="5400000" scaled="0"/>
                  </a:gradFill>
                </a:rPr>
                <a:t>LUIS</a:t>
              </a:r>
            </a:p>
            <a:p>
              <a:pPr defTabSz="914400">
                <a:defRPr/>
              </a:pPr>
              <a:r>
                <a:rPr lang="en-US" sz="1100" kern="0" dirty="0" smtClean="0">
                  <a:gradFill>
                    <a:gsLst>
                      <a:gs pos="0">
                        <a:srgbClr val="FFFFFF"/>
                      </a:gs>
                      <a:gs pos="100000">
                        <a:srgbClr val="FFFFFF"/>
                      </a:gs>
                    </a:gsLst>
                    <a:lin ang="5400000" scaled="0"/>
                  </a:gradFill>
                </a:rPr>
                <a:t>(Language Understanding </a:t>
              </a:r>
              <a:br>
                <a:rPr lang="en-US" sz="1100" kern="0" dirty="0" smtClean="0">
                  <a:gradFill>
                    <a:gsLst>
                      <a:gs pos="0">
                        <a:srgbClr val="FFFFFF"/>
                      </a:gs>
                      <a:gs pos="100000">
                        <a:srgbClr val="FFFFFF"/>
                      </a:gs>
                    </a:gsLst>
                    <a:lin ang="5400000" scaled="0"/>
                  </a:gradFill>
                </a:rPr>
              </a:br>
              <a:r>
                <a:rPr lang="en-US" sz="1100" kern="0" dirty="0" smtClean="0">
                  <a:gradFill>
                    <a:gsLst>
                      <a:gs pos="0">
                        <a:srgbClr val="FFFFFF"/>
                      </a:gs>
                      <a:gs pos="100000">
                        <a:srgbClr val="FFFFFF"/>
                      </a:gs>
                    </a:gsLst>
                    <a:lin ang="5400000" scaled="0"/>
                  </a:gradFill>
                </a:rPr>
                <a:t>Intelligent Service)</a:t>
              </a:r>
            </a:p>
          </p:txBody>
        </p:sp>
        <p:pic>
          <p:nvPicPr>
            <p:cNvPr id="175" name="Picture 174" descr="Screen Clippi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864736" y="2327808"/>
              <a:ext cx="1114539" cy="616275"/>
            </a:xfrm>
            <a:prstGeom prst="rect">
              <a:avLst/>
            </a:prstGeom>
          </p:spPr>
        </p:pic>
      </p:grpSp>
      <p:sp>
        <p:nvSpPr>
          <p:cNvPr id="177" name="Title 3"/>
          <p:cNvSpPr>
            <a:spLocks noGrp="1"/>
          </p:cNvSpPr>
          <p:nvPr>
            <p:ph type="title"/>
          </p:nvPr>
        </p:nvSpPr>
        <p:spPr>
          <a:xfrm>
            <a:off x="274639" y="295274"/>
            <a:ext cx="11889564" cy="917575"/>
          </a:xfrm>
        </p:spPr>
        <p:txBody>
          <a:bodyPr/>
          <a:lstStyle/>
          <a:p>
            <a:r>
              <a:rPr lang="en-US" dirty="0" smtClean="0"/>
              <a:t>Project Oxford across Microsoft</a:t>
            </a:r>
            <a:endParaRPr lang="en-US" dirty="0"/>
          </a:p>
        </p:txBody>
      </p:sp>
      <p:sp>
        <p:nvSpPr>
          <p:cNvPr id="178" name="Rectangle 177"/>
          <p:cNvSpPr/>
          <p:nvPr/>
        </p:nvSpPr>
        <p:spPr>
          <a:xfrm>
            <a:off x="396869" y="1434776"/>
            <a:ext cx="11887202" cy="650695"/>
          </a:xfrm>
          <a:prstGeom prst="rect">
            <a:avLst/>
          </a:prstGeom>
          <a:solidFill>
            <a:srgbClr val="008272"/>
          </a:solidFill>
          <a:ln w="25400" cap="flat" cmpd="sng" algn="ctr">
            <a:noFill/>
            <a:prstDash val="solid"/>
          </a:ln>
          <a:effectLst/>
        </p:spPr>
        <p:txBody>
          <a:bodyPr lIns="121725" tIns="60862" rIns="121725" bIns="60862" rtlCol="0" anchor="ctr"/>
          <a:lstStyle/>
          <a:p>
            <a:pPr algn="ctr" defTabSz="914400">
              <a:defRPr/>
            </a:pPr>
            <a:r>
              <a:rPr lang="en-US" sz="2800" kern="0" dirty="0" smtClean="0">
                <a:gradFill>
                  <a:gsLst>
                    <a:gs pos="0">
                      <a:srgbClr val="FFFFFF"/>
                    </a:gs>
                    <a:gs pos="100000">
                      <a:srgbClr val="FFFFFF"/>
                    </a:gs>
                  </a:gsLst>
                  <a:lin ang="5400000" scaled="0"/>
                </a:gradFill>
              </a:rPr>
              <a:t>PROJECT OXFORD</a:t>
            </a:r>
          </a:p>
        </p:txBody>
      </p:sp>
    </p:spTree>
    <p:extLst>
      <p:ext uri="{BB962C8B-B14F-4D97-AF65-F5344CB8AC3E}">
        <p14:creationId xmlns:p14="http://schemas.microsoft.com/office/powerpoint/2010/main" val="384472575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Rectangle 157"/>
          <p:cNvSpPr/>
          <p:nvPr/>
        </p:nvSpPr>
        <p:spPr>
          <a:xfrm>
            <a:off x="274639" y="5355147"/>
            <a:ext cx="11887202" cy="1395017"/>
          </a:xfrm>
          <a:prstGeom prst="rect">
            <a:avLst/>
          </a:prstGeom>
          <a:solidFill>
            <a:schemeClr val="bg1">
              <a:lumMod val="95000"/>
            </a:schemeClr>
          </a:solidFill>
          <a:ln w="25400" cap="flat" cmpd="sng" algn="ctr">
            <a:noFill/>
            <a:prstDash val="solid"/>
          </a:ln>
          <a:effectLst/>
        </p:spPr>
        <p:txBody>
          <a:bodyPr lIns="121725" tIns="60862" rIns="121725" bIns="60862" rtlCol="0" anchor="ctr"/>
          <a:lstStyle/>
          <a:p>
            <a:pPr algn="ctr" defTabSz="914400">
              <a:defRPr/>
            </a:pPr>
            <a:endParaRPr lang="en-US" dirty="0"/>
          </a:p>
        </p:txBody>
      </p:sp>
      <p:sp>
        <p:nvSpPr>
          <p:cNvPr id="159" name="TextBox 158"/>
          <p:cNvSpPr txBox="1"/>
          <p:nvPr/>
        </p:nvSpPr>
        <p:spPr>
          <a:xfrm>
            <a:off x="396695" y="5355148"/>
            <a:ext cx="1364797"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t>Language</a:t>
            </a:r>
            <a:endParaRPr lang="en-US" dirty="0"/>
          </a:p>
        </p:txBody>
      </p:sp>
      <p:sp>
        <p:nvSpPr>
          <p:cNvPr id="142" name="Rectangle 141"/>
          <p:cNvSpPr/>
          <p:nvPr/>
        </p:nvSpPr>
        <p:spPr>
          <a:xfrm>
            <a:off x="274639" y="3802062"/>
            <a:ext cx="11887202" cy="1395017"/>
          </a:xfrm>
          <a:prstGeom prst="rect">
            <a:avLst/>
          </a:prstGeom>
          <a:solidFill>
            <a:schemeClr val="bg1">
              <a:lumMod val="95000"/>
            </a:schemeClr>
          </a:solidFill>
          <a:ln w="25400" cap="flat" cmpd="sng" algn="ctr">
            <a:noFill/>
            <a:prstDash val="solid"/>
          </a:ln>
          <a:effectLst/>
        </p:spPr>
        <p:txBody>
          <a:bodyPr lIns="121725" tIns="60862" rIns="121725" bIns="60862" rtlCol="0" anchor="ctr"/>
          <a:lstStyle/>
          <a:p>
            <a:pPr algn="ctr" defTabSz="914400">
              <a:defRPr/>
            </a:pPr>
            <a:endParaRPr lang="en-US" sz="2800" kern="0" dirty="0" smtClean="0">
              <a:gradFill>
                <a:gsLst>
                  <a:gs pos="0">
                    <a:srgbClr val="FFFFFF"/>
                  </a:gs>
                  <a:gs pos="100000">
                    <a:srgbClr val="FFFFFF"/>
                  </a:gs>
                </a:gsLst>
                <a:lin ang="5400000" scaled="0"/>
              </a:gradFill>
            </a:endParaRPr>
          </a:p>
        </p:txBody>
      </p:sp>
      <p:sp>
        <p:nvSpPr>
          <p:cNvPr id="157" name="TextBox 156"/>
          <p:cNvSpPr txBox="1"/>
          <p:nvPr/>
        </p:nvSpPr>
        <p:spPr>
          <a:xfrm>
            <a:off x="396695" y="3802063"/>
            <a:ext cx="1106713"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t>Speech</a:t>
            </a:r>
          </a:p>
        </p:txBody>
      </p:sp>
      <p:sp>
        <p:nvSpPr>
          <p:cNvPr id="125" name="Rectangle 124"/>
          <p:cNvSpPr/>
          <p:nvPr/>
        </p:nvSpPr>
        <p:spPr>
          <a:xfrm>
            <a:off x="274639" y="2278062"/>
            <a:ext cx="11887202" cy="1395017"/>
          </a:xfrm>
          <a:prstGeom prst="rect">
            <a:avLst/>
          </a:prstGeom>
          <a:solidFill>
            <a:schemeClr val="bg1">
              <a:lumMod val="95000"/>
            </a:schemeClr>
          </a:solidFill>
          <a:ln w="25400" cap="flat" cmpd="sng" algn="ctr">
            <a:noFill/>
            <a:prstDash val="solid"/>
          </a:ln>
          <a:effectLst/>
        </p:spPr>
        <p:txBody>
          <a:bodyPr lIns="121725" tIns="60862" rIns="121725" bIns="60862" rtlCol="0" anchor="ctr"/>
          <a:lstStyle/>
          <a:p>
            <a:pPr algn="ctr" defTabSz="914400">
              <a:defRPr/>
            </a:pPr>
            <a:endParaRPr lang="en-US" sz="2800" kern="0" dirty="0" smtClean="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smtClean="0"/>
              <a:t>Microsoft Project Oxford Services</a:t>
            </a:r>
            <a:endParaRPr lang="en-US" dirty="0"/>
          </a:p>
        </p:txBody>
      </p:sp>
      <p:sp>
        <p:nvSpPr>
          <p:cNvPr id="28" name="Rectangle 27"/>
          <p:cNvSpPr/>
          <p:nvPr/>
        </p:nvSpPr>
        <p:spPr>
          <a:xfrm>
            <a:off x="274639" y="1516062"/>
            <a:ext cx="11887202" cy="650695"/>
          </a:xfrm>
          <a:prstGeom prst="rect">
            <a:avLst/>
          </a:prstGeom>
          <a:solidFill>
            <a:srgbClr val="008272"/>
          </a:solidFill>
          <a:ln w="25400" cap="flat" cmpd="sng" algn="ctr">
            <a:noFill/>
            <a:prstDash val="solid"/>
          </a:ln>
          <a:effectLst/>
        </p:spPr>
        <p:txBody>
          <a:bodyPr lIns="121725" tIns="60862" rIns="121725" bIns="60862" rtlCol="0" anchor="ctr"/>
          <a:lstStyle/>
          <a:p>
            <a:pPr algn="ctr" defTabSz="914400">
              <a:defRPr/>
            </a:pPr>
            <a:r>
              <a:rPr lang="en-US" sz="2800" kern="0" dirty="0" smtClean="0">
                <a:gradFill>
                  <a:gsLst>
                    <a:gs pos="0">
                      <a:srgbClr val="FFFFFF"/>
                    </a:gs>
                    <a:gs pos="100000">
                      <a:srgbClr val="FFFFFF"/>
                    </a:gs>
                  </a:gsLst>
                  <a:lin ang="5400000" scaled="0"/>
                </a:gradFill>
              </a:rPr>
              <a:t>PROJECT OXFORD</a:t>
            </a:r>
          </a:p>
        </p:txBody>
      </p:sp>
      <p:grpSp>
        <p:nvGrpSpPr>
          <p:cNvPr id="79" name="SM Face APIs"/>
          <p:cNvGrpSpPr/>
          <p:nvPr/>
        </p:nvGrpSpPr>
        <p:grpSpPr>
          <a:xfrm>
            <a:off x="3371687" y="2791200"/>
            <a:ext cx="2764730" cy="715766"/>
            <a:chOff x="274639" y="2278062"/>
            <a:chExt cx="2764730" cy="715766"/>
          </a:xfrm>
        </p:grpSpPr>
        <p:sp>
          <p:nvSpPr>
            <p:cNvPr id="80" name="Rectangle 79"/>
            <p:cNvSpPr/>
            <p:nvPr/>
          </p:nvSpPr>
          <p:spPr>
            <a:xfrm>
              <a:off x="274639" y="2278062"/>
              <a:ext cx="2764730" cy="715766"/>
            </a:xfrm>
            <a:prstGeom prst="rect">
              <a:avLst/>
            </a:prstGeom>
            <a:solidFill>
              <a:srgbClr val="00B294"/>
            </a:solidFill>
            <a:ln w="9525" cap="flat" cmpd="sng" algn="ctr">
              <a:noFill/>
              <a:prstDash val="solid"/>
            </a:ln>
            <a:effectLst/>
          </p:spPr>
          <p:txBody>
            <a:bodyPr lIns="121725" tIns="60862" rIns="121725" bIns="60862" rtlCol="0" anchor="ctr"/>
            <a:lstStyle/>
            <a:p>
              <a:pPr defTabSz="914400">
                <a:defRPr/>
              </a:pPr>
              <a:r>
                <a:rPr lang="en-US" sz="1600" kern="0" dirty="0" smtClean="0">
                  <a:gradFill>
                    <a:gsLst>
                      <a:gs pos="0">
                        <a:srgbClr val="FFFFFF"/>
                      </a:gs>
                      <a:gs pos="100000">
                        <a:srgbClr val="FFFFFF"/>
                      </a:gs>
                    </a:gsLst>
                    <a:lin ang="5400000" scaled="0"/>
                  </a:gradFill>
                </a:rPr>
                <a:t>Face APIs</a:t>
              </a:r>
            </a:p>
          </p:txBody>
        </p:sp>
        <p:pic>
          <p:nvPicPr>
            <p:cNvPr id="81" name="Picture 80"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4837" y="2345350"/>
              <a:ext cx="576542" cy="581191"/>
            </a:xfrm>
            <a:prstGeom prst="rect">
              <a:avLst/>
            </a:prstGeom>
          </p:spPr>
        </p:pic>
      </p:grpSp>
      <p:grpSp>
        <p:nvGrpSpPr>
          <p:cNvPr id="97" name="SM Vision APIs"/>
          <p:cNvGrpSpPr/>
          <p:nvPr/>
        </p:nvGrpSpPr>
        <p:grpSpPr>
          <a:xfrm>
            <a:off x="503237" y="2791200"/>
            <a:ext cx="2762225" cy="713289"/>
            <a:chOff x="6159201" y="2278062"/>
            <a:chExt cx="2762225" cy="713289"/>
          </a:xfrm>
        </p:grpSpPr>
        <p:sp>
          <p:nvSpPr>
            <p:cNvPr id="98" name="Rectangle 97"/>
            <p:cNvSpPr/>
            <p:nvPr/>
          </p:nvSpPr>
          <p:spPr>
            <a:xfrm>
              <a:off x="6159201" y="2278062"/>
              <a:ext cx="2762225" cy="713289"/>
            </a:xfrm>
            <a:prstGeom prst="rect">
              <a:avLst/>
            </a:prstGeom>
            <a:solidFill>
              <a:srgbClr val="00B294"/>
            </a:solidFill>
            <a:ln w="9525" cap="flat" cmpd="sng" algn="ctr">
              <a:noFill/>
              <a:prstDash val="solid"/>
            </a:ln>
            <a:effectLst/>
          </p:spPr>
          <p:txBody>
            <a:bodyPr lIns="121725" tIns="60862" rIns="121725" bIns="60862" rtlCol="0" anchor="ctr"/>
            <a:lstStyle/>
            <a:p>
              <a:pPr defTabSz="914400">
                <a:defRPr/>
              </a:pPr>
              <a:r>
                <a:rPr lang="en-US" sz="1600" kern="0" dirty="0" smtClean="0">
                  <a:gradFill>
                    <a:gsLst>
                      <a:gs pos="0">
                        <a:srgbClr val="FFFFFF"/>
                      </a:gs>
                      <a:gs pos="100000">
                        <a:srgbClr val="FFFFFF"/>
                      </a:gs>
                    </a:gsLst>
                    <a:lin ang="5400000" scaled="0"/>
                  </a:gradFill>
                </a:rPr>
                <a:t>Vision APIs</a:t>
              </a:r>
            </a:p>
          </p:txBody>
        </p:sp>
        <p:pic>
          <p:nvPicPr>
            <p:cNvPr id="99" name="Picture 98"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3109" y="2351298"/>
              <a:ext cx="733528" cy="566817"/>
            </a:xfrm>
            <a:prstGeom prst="rect">
              <a:avLst/>
            </a:prstGeom>
          </p:spPr>
        </p:pic>
      </p:grpSp>
      <p:grpSp>
        <p:nvGrpSpPr>
          <p:cNvPr id="100" name="SM LUIS"/>
          <p:cNvGrpSpPr/>
          <p:nvPr/>
        </p:nvGrpSpPr>
        <p:grpSpPr>
          <a:xfrm>
            <a:off x="3380575" y="5887355"/>
            <a:ext cx="3134189" cy="715766"/>
            <a:chOff x="9027652" y="2278062"/>
            <a:chExt cx="3134189" cy="715766"/>
          </a:xfrm>
        </p:grpSpPr>
        <p:sp>
          <p:nvSpPr>
            <p:cNvPr id="101" name="Rectangle 100"/>
            <p:cNvSpPr/>
            <p:nvPr/>
          </p:nvSpPr>
          <p:spPr>
            <a:xfrm>
              <a:off x="9027652" y="2278062"/>
              <a:ext cx="3134189" cy="715766"/>
            </a:xfrm>
            <a:prstGeom prst="rect">
              <a:avLst/>
            </a:prstGeom>
            <a:solidFill>
              <a:srgbClr val="00B294"/>
            </a:solidFill>
            <a:ln w="9525" cap="flat" cmpd="sng" algn="ctr">
              <a:noFill/>
              <a:prstDash val="solid"/>
            </a:ln>
            <a:effectLst/>
          </p:spPr>
          <p:txBody>
            <a:bodyPr lIns="121725" tIns="60862" rIns="121725" bIns="60862" rtlCol="0" anchor="ctr"/>
            <a:lstStyle/>
            <a:p>
              <a:pPr defTabSz="914400">
                <a:defRPr/>
              </a:pPr>
              <a:r>
                <a:rPr lang="en-US" sz="1600" kern="0" dirty="0" smtClean="0">
                  <a:gradFill>
                    <a:gsLst>
                      <a:gs pos="0">
                        <a:srgbClr val="FFFFFF"/>
                      </a:gs>
                      <a:gs pos="100000">
                        <a:srgbClr val="FFFFFF"/>
                      </a:gs>
                    </a:gsLst>
                    <a:lin ang="5400000" scaled="0"/>
                  </a:gradFill>
                </a:rPr>
                <a:t>LUIS</a:t>
              </a:r>
            </a:p>
            <a:p>
              <a:pPr defTabSz="914400">
                <a:defRPr/>
              </a:pPr>
              <a:r>
                <a:rPr lang="en-US" sz="1100" kern="0" dirty="0" smtClean="0">
                  <a:gradFill>
                    <a:gsLst>
                      <a:gs pos="0">
                        <a:srgbClr val="FFFFFF"/>
                      </a:gs>
                      <a:gs pos="100000">
                        <a:srgbClr val="FFFFFF"/>
                      </a:gs>
                    </a:gsLst>
                    <a:lin ang="5400000" scaled="0"/>
                  </a:gradFill>
                </a:rPr>
                <a:t>(Language Understanding </a:t>
              </a:r>
              <a:br>
                <a:rPr lang="en-US" sz="1100" kern="0" dirty="0" smtClean="0">
                  <a:gradFill>
                    <a:gsLst>
                      <a:gs pos="0">
                        <a:srgbClr val="FFFFFF"/>
                      </a:gs>
                      <a:gs pos="100000">
                        <a:srgbClr val="FFFFFF"/>
                      </a:gs>
                    </a:gsLst>
                    <a:lin ang="5400000" scaled="0"/>
                  </a:gradFill>
                </a:rPr>
              </a:br>
              <a:r>
                <a:rPr lang="en-US" sz="1100" kern="0" dirty="0" smtClean="0">
                  <a:gradFill>
                    <a:gsLst>
                      <a:gs pos="0">
                        <a:srgbClr val="FFFFFF"/>
                      </a:gs>
                      <a:gs pos="100000">
                        <a:srgbClr val="FFFFFF"/>
                      </a:gs>
                    </a:gsLst>
                    <a:lin ang="5400000" scaled="0"/>
                  </a:gradFill>
                </a:rPr>
                <a:t>Intelligent Service)</a:t>
              </a:r>
            </a:p>
          </p:txBody>
        </p:sp>
        <p:pic>
          <p:nvPicPr>
            <p:cNvPr id="102" name="Picture 101"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64736" y="2327808"/>
              <a:ext cx="1114539" cy="616275"/>
            </a:xfrm>
            <a:prstGeom prst="rect">
              <a:avLst/>
            </a:prstGeom>
          </p:spPr>
        </p:pic>
      </p:grpSp>
      <p:grpSp>
        <p:nvGrpSpPr>
          <p:cNvPr id="103" name="SM Speech APIs"/>
          <p:cNvGrpSpPr/>
          <p:nvPr/>
        </p:nvGrpSpPr>
        <p:grpSpPr>
          <a:xfrm>
            <a:off x="511174" y="4305496"/>
            <a:ext cx="2762225" cy="715766"/>
            <a:chOff x="3145595" y="2278062"/>
            <a:chExt cx="2907380" cy="715766"/>
          </a:xfrm>
        </p:grpSpPr>
        <p:sp>
          <p:nvSpPr>
            <p:cNvPr id="104" name="Rectangle 103"/>
            <p:cNvSpPr/>
            <p:nvPr/>
          </p:nvSpPr>
          <p:spPr>
            <a:xfrm>
              <a:off x="3145595" y="2278062"/>
              <a:ext cx="2907380" cy="715766"/>
            </a:xfrm>
            <a:prstGeom prst="rect">
              <a:avLst/>
            </a:prstGeom>
            <a:solidFill>
              <a:srgbClr val="00B294"/>
            </a:solidFill>
            <a:ln w="9525" cap="flat" cmpd="sng" algn="ctr">
              <a:noFill/>
              <a:prstDash val="solid"/>
            </a:ln>
            <a:effectLst/>
          </p:spPr>
          <p:txBody>
            <a:bodyPr lIns="121725" tIns="60862" rIns="121725" bIns="60862" rtlCol="0" anchor="ctr"/>
            <a:lstStyle/>
            <a:p>
              <a:pPr defTabSz="914400">
                <a:defRPr/>
              </a:pPr>
              <a:r>
                <a:rPr lang="en-US" sz="1600" kern="0" dirty="0" smtClean="0">
                  <a:gradFill>
                    <a:gsLst>
                      <a:gs pos="0">
                        <a:srgbClr val="FFFFFF"/>
                      </a:gs>
                      <a:gs pos="100000">
                        <a:srgbClr val="FFFFFF"/>
                      </a:gs>
                    </a:gsLst>
                    <a:lin ang="5400000" scaled="0"/>
                  </a:gradFill>
                </a:rPr>
                <a:t>Speech APIs</a:t>
              </a:r>
            </a:p>
          </p:txBody>
        </p:sp>
        <p:pic>
          <p:nvPicPr>
            <p:cNvPr id="105" name="Picture 104"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4014" y="2341260"/>
              <a:ext cx="757762" cy="589371"/>
            </a:xfrm>
            <a:prstGeom prst="rect">
              <a:avLst/>
            </a:prstGeom>
          </p:spPr>
        </p:pic>
      </p:grpSp>
      <p:grpSp>
        <p:nvGrpSpPr>
          <p:cNvPr id="106" name="SM Face APIs"/>
          <p:cNvGrpSpPr/>
          <p:nvPr/>
        </p:nvGrpSpPr>
        <p:grpSpPr>
          <a:xfrm>
            <a:off x="6273586" y="2789061"/>
            <a:ext cx="2764730" cy="715766"/>
            <a:chOff x="274639" y="2278062"/>
            <a:chExt cx="2764730" cy="715766"/>
          </a:xfrm>
        </p:grpSpPr>
        <p:sp>
          <p:nvSpPr>
            <p:cNvPr id="107" name="Rectangle 106"/>
            <p:cNvSpPr/>
            <p:nvPr/>
          </p:nvSpPr>
          <p:spPr>
            <a:xfrm>
              <a:off x="274639" y="2278062"/>
              <a:ext cx="2764730" cy="715766"/>
            </a:xfrm>
            <a:prstGeom prst="rect">
              <a:avLst/>
            </a:prstGeom>
            <a:solidFill>
              <a:srgbClr val="00B294"/>
            </a:solidFill>
            <a:ln w="9525" cap="flat" cmpd="sng" algn="ctr">
              <a:noFill/>
              <a:prstDash val="solid"/>
            </a:ln>
            <a:effectLst/>
          </p:spPr>
          <p:txBody>
            <a:bodyPr lIns="121725" tIns="60862" rIns="121725" bIns="60862" rtlCol="0" anchor="ctr"/>
            <a:lstStyle/>
            <a:p>
              <a:pPr defTabSz="914400">
                <a:defRPr/>
              </a:pPr>
              <a:r>
                <a:rPr lang="en-US" sz="1600" kern="0" dirty="0" smtClean="0">
                  <a:gradFill>
                    <a:gsLst>
                      <a:gs pos="0">
                        <a:srgbClr val="FFFFFF"/>
                      </a:gs>
                      <a:gs pos="100000">
                        <a:srgbClr val="FFFFFF"/>
                      </a:gs>
                    </a:gsLst>
                    <a:lin ang="5400000" scaled="0"/>
                  </a:gradFill>
                </a:rPr>
                <a:t>Emotion APIs</a:t>
              </a:r>
            </a:p>
          </p:txBody>
        </p:sp>
        <p:pic>
          <p:nvPicPr>
            <p:cNvPr id="108" name="Picture 10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4837" y="2345350"/>
              <a:ext cx="576542" cy="581191"/>
            </a:xfrm>
            <a:prstGeom prst="rect">
              <a:avLst/>
            </a:prstGeom>
          </p:spPr>
        </p:pic>
      </p:grpSp>
      <p:pic>
        <p:nvPicPr>
          <p:cNvPr id="1026" name="Picture 2" descr="https://www.projectoxford.ai/images/bright/emotion/EmotionAPI.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97584" y="2809526"/>
            <a:ext cx="1093147" cy="664503"/>
          </a:xfrm>
          <a:prstGeom prst="rect">
            <a:avLst/>
          </a:prstGeom>
          <a:noFill/>
          <a:extLst>
            <a:ext uri="{909E8E84-426E-40DD-AFC4-6F175D3DCCD1}">
              <a14:hiddenFill xmlns:a14="http://schemas.microsoft.com/office/drawing/2010/main">
                <a:solidFill>
                  <a:srgbClr val="FFFFFF"/>
                </a:solidFill>
              </a14:hiddenFill>
            </a:ext>
          </a:extLst>
        </p:spPr>
      </p:pic>
      <p:grpSp>
        <p:nvGrpSpPr>
          <p:cNvPr id="109" name="SM Face APIs"/>
          <p:cNvGrpSpPr/>
          <p:nvPr/>
        </p:nvGrpSpPr>
        <p:grpSpPr>
          <a:xfrm>
            <a:off x="9144858" y="2798878"/>
            <a:ext cx="2764730" cy="715766"/>
            <a:chOff x="274639" y="2278062"/>
            <a:chExt cx="2764730" cy="715766"/>
          </a:xfrm>
        </p:grpSpPr>
        <p:sp>
          <p:nvSpPr>
            <p:cNvPr id="110" name="Rectangle 109"/>
            <p:cNvSpPr/>
            <p:nvPr/>
          </p:nvSpPr>
          <p:spPr>
            <a:xfrm>
              <a:off x="274639" y="2278062"/>
              <a:ext cx="2764730" cy="715766"/>
            </a:xfrm>
            <a:prstGeom prst="rect">
              <a:avLst/>
            </a:prstGeom>
            <a:solidFill>
              <a:srgbClr val="00B294"/>
            </a:solidFill>
            <a:ln w="9525" cap="flat" cmpd="sng" algn="ctr">
              <a:noFill/>
              <a:prstDash val="solid"/>
            </a:ln>
            <a:effectLst/>
          </p:spPr>
          <p:txBody>
            <a:bodyPr lIns="121725" tIns="60862" rIns="121725" bIns="60862" rtlCol="0" anchor="ctr"/>
            <a:lstStyle/>
            <a:p>
              <a:pPr defTabSz="914400">
                <a:defRPr/>
              </a:pPr>
              <a:r>
                <a:rPr lang="en-US" sz="1600" kern="0" dirty="0" smtClean="0">
                  <a:gradFill>
                    <a:gsLst>
                      <a:gs pos="0">
                        <a:srgbClr val="FFFFFF"/>
                      </a:gs>
                      <a:gs pos="100000">
                        <a:srgbClr val="FFFFFF"/>
                      </a:gs>
                    </a:gsLst>
                    <a:lin ang="5400000" scaled="0"/>
                  </a:gradFill>
                </a:rPr>
                <a:t>Video APIs</a:t>
              </a:r>
            </a:p>
          </p:txBody>
        </p:sp>
        <p:pic>
          <p:nvPicPr>
            <p:cNvPr id="111" name="Picture 110"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4837" y="2345350"/>
              <a:ext cx="576542" cy="581191"/>
            </a:xfrm>
            <a:prstGeom prst="rect">
              <a:avLst/>
            </a:prstGeom>
          </p:spPr>
        </p:pic>
      </p:grpSp>
      <p:pic>
        <p:nvPicPr>
          <p:cNvPr id="1028" name="Picture 4" descr="https://www.projectoxford.ai/images/bright/video/VideoAPI.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66498" y="2798878"/>
            <a:ext cx="1128183" cy="685800"/>
          </a:xfrm>
          <a:prstGeom prst="rect">
            <a:avLst/>
          </a:prstGeom>
          <a:noFill/>
          <a:extLst>
            <a:ext uri="{909E8E84-426E-40DD-AFC4-6F175D3DCCD1}">
              <a14:hiddenFill xmlns:a14="http://schemas.microsoft.com/office/drawing/2010/main">
                <a:solidFill>
                  <a:srgbClr val="FFFFFF"/>
                </a:solidFill>
              </a14:hiddenFill>
            </a:ext>
          </a:extLst>
        </p:spPr>
      </p:pic>
      <p:grpSp>
        <p:nvGrpSpPr>
          <p:cNvPr id="113" name="SM Face APIs"/>
          <p:cNvGrpSpPr/>
          <p:nvPr/>
        </p:nvGrpSpPr>
        <p:grpSpPr>
          <a:xfrm>
            <a:off x="3380575" y="4307203"/>
            <a:ext cx="2764730" cy="715766"/>
            <a:chOff x="274639" y="2278062"/>
            <a:chExt cx="2764730" cy="715766"/>
          </a:xfrm>
        </p:grpSpPr>
        <p:sp>
          <p:nvSpPr>
            <p:cNvPr id="114" name="Rectangle 113"/>
            <p:cNvSpPr/>
            <p:nvPr/>
          </p:nvSpPr>
          <p:spPr>
            <a:xfrm>
              <a:off x="274639" y="2278062"/>
              <a:ext cx="2764730" cy="715766"/>
            </a:xfrm>
            <a:prstGeom prst="rect">
              <a:avLst/>
            </a:prstGeom>
            <a:solidFill>
              <a:srgbClr val="00B294"/>
            </a:solidFill>
            <a:ln w="9525" cap="flat" cmpd="sng" algn="ctr">
              <a:noFill/>
              <a:prstDash val="solid"/>
            </a:ln>
            <a:effectLst/>
          </p:spPr>
          <p:txBody>
            <a:bodyPr lIns="121725" tIns="60862" rIns="121725" bIns="60862" rtlCol="0" anchor="ctr"/>
            <a:lstStyle/>
            <a:p>
              <a:pPr defTabSz="914400">
                <a:defRPr/>
              </a:pPr>
              <a:r>
                <a:rPr lang="en-US" sz="1600" kern="0" dirty="0" smtClean="0">
                  <a:gradFill>
                    <a:gsLst>
                      <a:gs pos="0">
                        <a:srgbClr val="FFFFFF"/>
                      </a:gs>
                      <a:gs pos="100000">
                        <a:srgbClr val="FFFFFF"/>
                      </a:gs>
                    </a:gsLst>
                    <a:lin ang="5400000" scaled="0"/>
                  </a:gradFill>
                </a:rPr>
                <a:t>Speaker </a:t>
              </a:r>
              <a:br>
                <a:rPr lang="en-US" sz="1600" kern="0" dirty="0" smtClean="0">
                  <a:gradFill>
                    <a:gsLst>
                      <a:gs pos="0">
                        <a:srgbClr val="FFFFFF"/>
                      </a:gs>
                      <a:gs pos="100000">
                        <a:srgbClr val="FFFFFF"/>
                      </a:gs>
                    </a:gsLst>
                    <a:lin ang="5400000" scaled="0"/>
                  </a:gradFill>
                </a:rPr>
              </a:br>
              <a:r>
                <a:rPr lang="en-US" sz="1600" kern="0" dirty="0" smtClean="0">
                  <a:gradFill>
                    <a:gsLst>
                      <a:gs pos="0">
                        <a:srgbClr val="FFFFFF"/>
                      </a:gs>
                      <a:gs pos="100000">
                        <a:srgbClr val="FFFFFF"/>
                      </a:gs>
                    </a:gsLst>
                    <a:lin ang="5400000" scaled="0"/>
                  </a:gradFill>
                </a:rPr>
                <a:t>Recognition</a:t>
              </a:r>
            </a:p>
          </p:txBody>
        </p:sp>
        <p:pic>
          <p:nvPicPr>
            <p:cNvPr id="115" name="Picture 11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4837" y="2345350"/>
              <a:ext cx="576542" cy="581191"/>
            </a:xfrm>
            <a:prstGeom prst="rect">
              <a:avLst/>
            </a:prstGeom>
          </p:spPr>
        </p:pic>
      </p:grpSp>
      <p:pic>
        <p:nvPicPr>
          <p:cNvPr id="1030" name="Picture 6" descr="https://www.projectoxford.ai/images/bright/spid/spid.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94587" y="4359499"/>
            <a:ext cx="1066800" cy="648487"/>
          </a:xfrm>
          <a:prstGeom prst="rect">
            <a:avLst/>
          </a:prstGeom>
          <a:noFill/>
          <a:extLst>
            <a:ext uri="{909E8E84-426E-40DD-AFC4-6F175D3DCCD1}">
              <a14:hiddenFill xmlns:a14="http://schemas.microsoft.com/office/drawing/2010/main">
                <a:solidFill>
                  <a:srgbClr val="FFFFFF"/>
                </a:solidFill>
              </a14:hiddenFill>
            </a:ext>
          </a:extLst>
        </p:spPr>
      </p:pic>
      <p:grpSp>
        <p:nvGrpSpPr>
          <p:cNvPr id="121" name="SM Face APIs"/>
          <p:cNvGrpSpPr/>
          <p:nvPr/>
        </p:nvGrpSpPr>
        <p:grpSpPr>
          <a:xfrm>
            <a:off x="6283572" y="4298951"/>
            <a:ext cx="2764730" cy="715766"/>
            <a:chOff x="274639" y="2278062"/>
            <a:chExt cx="2764730" cy="715766"/>
          </a:xfrm>
        </p:grpSpPr>
        <p:sp>
          <p:nvSpPr>
            <p:cNvPr id="122" name="Rectangle 121"/>
            <p:cNvSpPr/>
            <p:nvPr/>
          </p:nvSpPr>
          <p:spPr>
            <a:xfrm>
              <a:off x="274639" y="2278062"/>
              <a:ext cx="2764730" cy="715766"/>
            </a:xfrm>
            <a:prstGeom prst="rect">
              <a:avLst/>
            </a:prstGeom>
            <a:solidFill>
              <a:srgbClr val="00B294"/>
            </a:solidFill>
            <a:ln w="9525" cap="flat" cmpd="sng" algn="ctr">
              <a:noFill/>
              <a:prstDash val="solid"/>
            </a:ln>
            <a:effectLst/>
          </p:spPr>
          <p:txBody>
            <a:bodyPr lIns="121725" tIns="60862" rIns="121725" bIns="60862" rtlCol="0" anchor="ctr"/>
            <a:lstStyle/>
            <a:p>
              <a:pPr defTabSz="914400">
                <a:defRPr/>
              </a:pPr>
              <a:r>
                <a:rPr lang="en-US" sz="1600" kern="0" dirty="0" smtClean="0">
                  <a:gradFill>
                    <a:gsLst>
                      <a:gs pos="0">
                        <a:srgbClr val="FFFFFF"/>
                      </a:gs>
                      <a:gs pos="100000">
                        <a:srgbClr val="FFFFFF"/>
                      </a:gs>
                    </a:gsLst>
                    <a:lin ang="5400000" scaled="0"/>
                  </a:gradFill>
                </a:rPr>
                <a:t>CRIS</a:t>
              </a:r>
              <a:r>
                <a:rPr lang="en-US" sz="1200" kern="0" dirty="0" smtClean="0">
                  <a:gradFill>
                    <a:gsLst>
                      <a:gs pos="0">
                        <a:srgbClr val="FFFFFF"/>
                      </a:gs>
                      <a:gs pos="100000">
                        <a:srgbClr val="FFFFFF"/>
                      </a:gs>
                    </a:gsLst>
                    <a:lin ang="5400000" scaled="0"/>
                  </a:gradFill>
                </a:rPr>
                <a:t/>
              </a:r>
              <a:br>
                <a:rPr lang="en-US" sz="1200" kern="0" dirty="0" smtClean="0">
                  <a:gradFill>
                    <a:gsLst>
                      <a:gs pos="0">
                        <a:srgbClr val="FFFFFF"/>
                      </a:gs>
                      <a:gs pos="100000">
                        <a:srgbClr val="FFFFFF"/>
                      </a:gs>
                    </a:gsLst>
                    <a:lin ang="5400000" scaled="0"/>
                  </a:gradFill>
                </a:rPr>
              </a:br>
              <a:r>
                <a:rPr lang="en-US" sz="1200" kern="0" dirty="0" smtClean="0">
                  <a:gradFill>
                    <a:gsLst>
                      <a:gs pos="0">
                        <a:srgbClr val="FFFFFF"/>
                      </a:gs>
                      <a:gs pos="100000">
                        <a:srgbClr val="FFFFFF"/>
                      </a:gs>
                    </a:gsLst>
                    <a:lin ang="5400000" scaled="0"/>
                  </a:gradFill>
                </a:rPr>
                <a:t>(Custom Recognition</a:t>
              </a:r>
              <a:br>
                <a:rPr lang="en-US" sz="1200" kern="0" dirty="0" smtClean="0">
                  <a:gradFill>
                    <a:gsLst>
                      <a:gs pos="0">
                        <a:srgbClr val="FFFFFF"/>
                      </a:gs>
                      <a:gs pos="100000">
                        <a:srgbClr val="FFFFFF"/>
                      </a:gs>
                    </a:gsLst>
                    <a:lin ang="5400000" scaled="0"/>
                  </a:gradFill>
                </a:rPr>
              </a:br>
              <a:r>
                <a:rPr lang="en-US" sz="1200" kern="0" dirty="0" smtClean="0">
                  <a:gradFill>
                    <a:gsLst>
                      <a:gs pos="0">
                        <a:srgbClr val="FFFFFF"/>
                      </a:gs>
                      <a:gs pos="100000">
                        <a:srgbClr val="FFFFFF"/>
                      </a:gs>
                    </a:gsLst>
                    <a:lin ang="5400000" scaled="0"/>
                  </a:gradFill>
                </a:rPr>
                <a:t> Intelligent Service)</a:t>
              </a:r>
              <a:endParaRPr lang="en-US" sz="1600" kern="0" dirty="0" smtClean="0">
                <a:gradFill>
                  <a:gsLst>
                    <a:gs pos="0">
                      <a:srgbClr val="FFFFFF"/>
                    </a:gs>
                    <a:gs pos="100000">
                      <a:srgbClr val="FFFFFF"/>
                    </a:gs>
                  </a:gsLst>
                  <a:lin ang="5400000" scaled="0"/>
                </a:gradFill>
              </a:endParaRPr>
            </a:p>
          </p:txBody>
        </p:sp>
        <p:pic>
          <p:nvPicPr>
            <p:cNvPr id="123" name="Picture 12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4837" y="2345350"/>
              <a:ext cx="576542" cy="581191"/>
            </a:xfrm>
            <a:prstGeom prst="rect">
              <a:avLst/>
            </a:prstGeom>
          </p:spPr>
        </p:pic>
      </p:grpSp>
      <p:pic>
        <p:nvPicPr>
          <p:cNvPr id="1032" name="Picture 8" descr="https://www.projectoxford.ai/images/bright/cris/cris.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73784" y="4305496"/>
            <a:ext cx="1155943" cy="7026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96695" y="2278063"/>
            <a:ext cx="986489"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t>Vision</a:t>
            </a:r>
          </a:p>
        </p:txBody>
      </p:sp>
      <p:sp>
        <p:nvSpPr>
          <p:cNvPr id="161" name="Rectangle 160"/>
          <p:cNvSpPr/>
          <p:nvPr/>
        </p:nvSpPr>
        <p:spPr>
          <a:xfrm>
            <a:off x="547667" y="5887355"/>
            <a:ext cx="2717795" cy="715766"/>
          </a:xfrm>
          <a:prstGeom prst="rect">
            <a:avLst/>
          </a:prstGeom>
          <a:solidFill>
            <a:srgbClr val="00B294"/>
          </a:solidFill>
          <a:ln w="9525" cap="flat" cmpd="sng" algn="ctr">
            <a:noFill/>
            <a:prstDash val="solid"/>
          </a:ln>
          <a:effectLst/>
        </p:spPr>
        <p:txBody>
          <a:bodyPr lIns="121725" tIns="60862" rIns="121725" bIns="60862" rtlCol="0" anchor="ctr"/>
          <a:lstStyle/>
          <a:p>
            <a:pPr defTabSz="914400">
              <a:defRPr/>
            </a:pPr>
            <a:r>
              <a:rPr lang="en-US" sz="1600" kern="0" dirty="0" smtClean="0">
                <a:gradFill>
                  <a:gsLst>
                    <a:gs pos="0">
                      <a:srgbClr val="FFFFFF"/>
                    </a:gs>
                    <a:gs pos="100000">
                      <a:srgbClr val="FFFFFF"/>
                    </a:gs>
                  </a:gsLst>
                  <a:lin ang="5400000" scaled="0"/>
                </a:gradFill>
              </a:rPr>
              <a:t>Spell Check APIs</a:t>
            </a:r>
          </a:p>
        </p:txBody>
      </p:sp>
      <p:pic>
        <p:nvPicPr>
          <p:cNvPr id="1034" name="Picture 10" descr="https://www.projectoxford.ai/images/bright/spellcheck/SpellCheckAPI.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53299" y="6011862"/>
            <a:ext cx="825224" cy="501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076625"/>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3.potx" id="{60010040-FB05-4F4C-8C92-987A22EFC14F}" vid="{8A0926CE-FFCE-40A6-A065-050108FA5500}"/>
    </a:ext>
  </a:extLst>
</a:theme>
</file>

<file path=ppt/theme/theme2.xml><?xml version="1.0" encoding="utf-8"?>
<a:theme xmlns:a="http://schemas.openxmlformats.org/drawingml/2006/main" name="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3.potx" id="{60010040-FB05-4F4C-8C92-987A22EFC14F}" vid="{1BB892BA-1BEF-4F90-996E-46A05CEF1994}"/>
    </a:ext>
  </a:extLst>
</a:theme>
</file>

<file path=ppt/theme/theme3.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4.xml><?xml version="1.0" encoding="utf-8"?>
<a:theme xmlns:a="http://schemas.openxmlformats.org/drawingml/2006/main" name="2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id="{AE6B0D47-3488-4D7E-AEFE-4DBC34C239F2}" vid="{FE055DFB-2179-4F25-980C-29B98161779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5" ma:contentTypeDescription="Create a new document." ma:contentTypeScope="" ma:versionID="9f49739d1da212619d044bf1bfa27251">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d1ec06fbcf9feb71c233288b468d8e39"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k62f7d35b80b40fb8c27985e50b34fcd>
    <LikesCount xmlns="http://schemas.microsoft.com/sharepoint/v3" xsi:nil="true"/>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pfbfa50075a04958bd8757dc155d3e08>
    <Presentation_x0020_Date xmlns="12a172fe-0250-434a-85cf-03b10810c5e5">2015-04-29T00:00:00-07:00</Presentation_x0020_Date>
    <o72fbe6ee5ae4131af0832c08ec51202 xmlns="12a172fe-0250-434a-85cf-03b10810c5e5">
      <Terms xmlns="http://schemas.microsoft.com/office/infopath/2007/PartnerControls"/>
    </o72fbe6ee5ae4131af0832c08ec51202>
    <Event_x0020_Start_x0020_Date xmlns="12a172fe-0250-434a-85cf-03b10810c5e5">2015-04-29T07:00:00+00:00</Event_x0020_Start_x0020_Date>
    <MS_x0020_Content_x0020_Owner xmlns="12a172fe-0250-434a-85cf-03b10810c5e5">
      <UserInfo>
        <DisplayName/>
        <AccountId xsi:nil="true"/>
        <AccountType/>
      </UserInfo>
    </MS_x0020_Content_x0020_Owner>
    <MS_x0020_Speaker xmlns="12a172fe-0250-434a-85cf-03b10810c5e5">
      <UserInfo>
        <DisplayName/>
        <AccountId xsi:nil="true"/>
        <AccountType/>
      </UserInfo>
    </MS_x0020_Speaker>
    <External_x0020_Speaker xmlns="12a172fe-0250-434a-85cf-03b10810c5e5">Harry Shum;Ryan Galgon;Yu-Ting Kuo</External_x0020_Speaker>
    <Session_x0020_Code xmlns="12a172fe-0250-434a-85cf-03b10810c5e5">2-613</Session_x0020_Code>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vent_x0020_End_x0020_Date xmlns="12a172fe-0250-434a-85cf-03b10810c5e5">2015-05-01T07:00:00+00:00</Event_x0020_End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Build 2015</TermName>
          <TermId xmlns="http://schemas.microsoft.com/office/infopath/2007/PartnerControls">54419920-0a06-43b0-b2df-79127b266d93</TermId>
        </TermInfo>
      </Terms>
    </TaxKeywordTaxHTField>
    <TaxCatchAll xmlns="230e9df3-be65-4c73-a93b-d1236ebd677e">
      <Value>173</Value>
      <Value>172</Value>
      <Value>171</Value>
      <Value>170</Value>
    </TaxCatchAll>
    <eb9cf3a3af7b473faa5c9c98148a90a4 xmlns="12a172fe-0250-434a-85cf-03b10810c5e5">
      <Terms xmlns="http://schemas.microsoft.com/office/infopath/2007/PartnerControls"/>
    </eb9cf3a3af7b473faa5c9c98148a90a4>
    <SharingHintHash xmlns="12a172fe-0250-434a-85cf-03b10810c5e5">-103767253</SharingHintHash>
    <SharedWithUsers xmlns="12a172fe-0250-434a-85cf-03b10810c5e5">
      <UserInfo>
        <DisplayName/>
        <AccountId xsi:nil="true"/>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9E0065C-627B-42FD-A7AD-D2ABAFAC7E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a172fe-0250-434a-85cf-03b10810c5e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microsoft.com/sharepoint/v3"/>
    <ds:schemaRef ds:uri="http://schemas.microsoft.com/office/2006/documentManagement/types"/>
    <ds:schemaRef ds:uri="http://purl.org/dc/dcmitype/"/>
    <ds:schemaRef ds:uri="12a172fe-0250-434a-85cf-03b10810c5e5"/>
    <ds:schemaRef ds:uri="http://schemas.microsoft.com/office/infopath/2007/PartnerControls"/>
    <ds:schemaRef ds:uri="230e9df3-be65-4c73-a93b-d1236ebd677e"/>
    <ds:schemaRef ds:uri="http://schemas.openxmlformats.org/package/2006/metadata/core-properties"/>
    <ds:schemaRef ds:uri="http://www.w3.org/XML/1998/namespace"/>
    <ds:schemaRef ds:uri="http://purl.org/dc/term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Build_2015_Template_v03</Template>
  <TotalTime>776</TotalTime>
  <Words>2316</Words>
  <Application>Microsoft Office PowerPoint</Application>
  <PresentationFormat>Custom</PresentationFormat>
  <Paragraphs>403</Paragraphs>
  <Slides>25</Slides>
  <Notes>25</Notes>
  <HiddenSlides>0</HiddenSlides>
  <MMClips>1</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25</vt:i4>
      </vt:variant>
    </vt:vector>
  </HeadingPairs>
  <TitlesOfParts>
    <vt:vector size="35" baseType="lpstr">
      <vt:lpstr>ＭＳ Ｐゴシック</vt:lpstr>
      <vt:lpstr>Arial</vt:lpstr>
      <vt:lpstr>Avenir LT Pro 45 Book</vt:lpstr>
      <vt:lpstr>Consolas</vt:lpstr>
      <vt:lpstr>Segoe UI</vt:lpstr>
      <vt:lpstr>Segoe UI Light</vt:lpstr>
      <vt:lpstr>5-30629_Build_Template_WHITE</vt:lpstr>
      <vt:lpstr>5-30629_Build_Template_DARK BLUE</vt:lpstr>
      <vt:lpstr>1_5-30629_Build_Template_WHITE</vt:lpstr>
      <vt:lpstr>2_5-30629_Build_Template_WHITE</vt:lpstr>
      <vt:lpstr>Microsoft Project Oxford: Adding Smarts to Your Applications </vt:lpstr>
      <vt:lpstr>Agenda</vt:lpstr>
      <vt:lpstr>What is Project Oxford?</vt:lpstr>
      <vt:lpstr>Microsoft Project Oxford Services</vt:lpstr>
      <vt:lpstr>Microsoft Project Oxford Services</vt:lpstr>
      <vt:lpstr>Microsoft Project Oxford Services</vt:lpstr>
      <vt:lpstr>Microsoft Project Oxford Services</vt:lpstr>
      <vt:lpstr>Project Oxford across Microsoft</vt:lpstr>
      <vt:lpstr>Microsoft Project Oxford Services</vt:lpstr>
      <vt:lpstr>Where can I get it?</vt:lpstr>
      <vt:lpstr>Let’s build something</vt:lpstr>
      <vt:lpstr>PowerPoint Presentation</vt:lpstr>
      <vt:lpstr>PowerPoint Presentation</vt:lpstr>
      <vt:lpstr>PowerPoint Presentation</vt:lpstr>
      <vt:lpstr>Demo  </vt:lpstr>
      <vt:lpstr>PowerPoint Presentation</vt:lpstr>
      <vt:lpstr>PowerPoint Presentation</vt:lpstr>
      <vt:lpstr>PowerPoint Presentation</vt:lpstr>
      <vt:lpstr>Demo  </vt:lpstr>
      <vt:lpstr>PowerPoint Presentation</vt:lpstr>
      <vt:lpstr>PowerPoint Presentation</vt:lpstr>
      <vt:lpstr>PowerPoint Presentation</vt:lpstr>
      <vt:lpstr>Demo  </vt:lpstr>
      <vt:lpstr>In Review</vt:lpstr>
      <vt:lpstr>thanks  for listening</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Leveraging Maps and Location Across Phone, Tablet, and PC in Your Windows Apps</dc:title>
  <dc:subject>Build 2015</dc:subject>
  <dc:creator>Kate Kuzel (Silver Fox)</dc:creator>
  <cp:keywords>Build 2015</cp:keywords>
  <dc:description>Template: Mitchell Derrey, Silver Fox Productions
Formatting: 
Audience Type:</dc:description>
  <cp:lastModifiedBy>Jason Poon</cp:lastModifiedBy>
  <cp:revision>59</cp:revision>
  <dcterms:created xsi:type="dcterms:W3CDTF">2015-04-28T17:50:33Z</dcterms:created>
  <dcterms:modified xsi:type="dcterms:W3CDTF">2016-03-17T20:16:41Z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173;#Moscone Center|d4f36a2e-dd0d-4424-990f-7c93b4e9f063</vt:lpwstr>
  </property>
  <property fmtid="{D5CDD505-2E9C-101B-9397-08002B2CF9AE}" pid="7" name="Track">
    <vt:lpwstr/>
  </property>
  <property fmtid="{D5CDD505-2E9C-101B-9397-08002B2CF9AE}" pid="8" name="Event Location">
    <vt:lpwstr>172;#San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Audience1">
    <vt:lpwstr/>
  </property>
  <property fmtid="{D5CDD505-2E9C-101B-9397-08002B2CF9AE}" pid="12" name="TaxKeyword">
    <vt:lpwstr>170;#Build 2015|54419920-0a06-43b0-b2df-79127b266d93</vt:lpwstr>
  </property>
  <property fmtid="{D5CDD505-2E9C-101B-9397-08002B2CF9AE}" pid="13" name="Event Name">
    <vt:lpwstr>171;#BUILD|58542b36-5bf5-46a6-a53f-a41fb7a73785</vt:lpwstr>
  </property>
  <property fmtid="{D5CDD505-2E9C-101B-9397-08002B2CF9AE}" pid="14" name="_MarkAsFinal">
    <vt:bool>true</vt:bool>
  </property>
</Properties>
</file>